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210 빛글" charset="1" panose="02020603020101020101"/>
      <p:regular r:id="rId26"/>
    </p:embeddedFont>
    <p:embeddedFont>
      <p:font typeface="Nanum Gothic" charset="1" panose="020D0604000000000000"/>
      <p:regular r:id="rId27"/>
    </p:embeddedFont>
    <p:embeddedFont>
      <p:font typeface="Nanum Gothic Bold" charset="1" panose="020D0804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0.jpeg" Type="http://schemas.openxmlformats.org/officeDocument/2006/relationships/image"/><Relationship Id="rId6" Target="../media/VAGfnFIqTYA.mp4" Type="http://schemas.openxmlformats.org/officeDocument/2006/relationships/video"/><Relationship Id="rId7" Target="../media/VAGfnFIqTYA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1.jpeg" Type="http://schemas.openxmlformats.org/officeDocument/2006/relationships/image"/><Relationship Id="rId6" Target="../media/VAGfnQQQAus.mp4" Type="http://schemas.openxmlformats.org/officeDocument/2006/relationships/video"/><Relationship Id="rId7" Target="../media/VAGfnQQQAus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2.jpeg" Type="http://schemas.openxmlformats.org/officeDocument/2006/relationships/image"/><Relationship Id="rId6" Target="../media/VAGfmtRP44E.mp4" Type="http://schemas.openxmlformats.org/officeDocument/2006/relationships/video"/><Relationship Id="rId7" Target="../media/VAGfmtRP44E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3.jpeg" Type="http://schemas.openxmlformats.org/officeDocument/2006/relationships/image"/><Relationship Id="rId6" Target="../media/VAGfm9GIhIk.mp4" Type="http://schemas.openxmlformats.org/officeDocument/2006/relationships/video"/><Relationship Id="rId7" Target="../media/VAGfm9GIhIk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4.jpeg" Type="http://schemas.openxmlformats.org/officeDocument/2006/relationships/image"/><Relationship Id="rId6" Target="../media/VAGfnlqnyek.mp4" Type="http://schemas.openxmlformats.org/officeDocument/2006/relationships/video"/><Relationship Id="rId7" Target="../media/VAGfnlqnyek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5.jpeg" Type="http://schemas.openxmlformats.org/officeDocument/2006/relationships/image"/><Relationship Id="rId6" Target="../media/VAGfnQstpRU.mp4" Type="http://schemas.openxmlformats.org/officeDocument/2006/relationships/video"/><Relationship Id="rId7" Target="../media/VAGfnQstpRU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873549" cy="10910123"/>
            <a:chOff x="0" y="0"/>
            <a:chExt cx="4970811" cy="2873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0811" cy="2873448"/>
            </a:xfrm>
            <a:custGeom>
              <a:avLst/>
              <a:gdLst/>
              <a:ahLst/>
              <a:cxnLst/>
              <a:rect r="r" b="b" t="t" l="l"/>
              <a:pathLst>
                <a:path h="2873448" w="4970811">
                  <a:moveTo>
                    <a:pt x="0" y="0"/>
                  </a:moveTo>
                  <a:lnTo>
                    <a:pt x="4970811" y="0"/>
                  </a:lnTo>
                  <a:lnTo>
                    <a:pt x="4970811" y="2873448"/>
                  </a:lnTo>
                  <a:lnTo>
                    <a:pt x="0" y="2873448"/>
                  </a:lnTo>
                  <a:close/>
                </a:path>
              </a:pathLst>
            </a:custGeom>
            <a:solidFill>
              <a:srgbClr val="F5FB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70811" cy="2921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16995" y="1878393"/>
            <a:ext cx="13254009" cy="2667369"/>
          </a:xfrm>
          <a:custGeom>
            <a:avLst/>
            <a:gdLst/>
            <a:ahLst/>
            <a:cxnLst/>
            <a:rect r="r" b="b" t="t" l="l"/>
            <a:pathLst>
              <a:path h="2667369" w="13254009">
                <a:moveTo>
                  <a:pt x="0" y="0"/>
                </a:moveTo>
                <a:lnTo>
                  <a:pt x="13254010" y="0"/>
                </a:lnTo>
                <a:lnTo>
                  <a:pt x="13254010" y="2667369"/>
                </a:lnTo>
                <a:lnTo>
                  <a:pt x="0" y="2667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20386" y="4260478"/>
            <a:ext cx="12381396" cy="51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en-US" sz="303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48719" y="8690577"/>
            <a:ext cx="7813477" cy="53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3"/>
              </a:lnSpc>
              <a:spcBef>
                <a:spcPct val="0"/>
              </a:spcBef>
            </a:pPr>
            <a:r>
              <a:rPr lang="en-US" sz="308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김정빈, 정민지, 강수연, 정현의, 한혜진, 이동욱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99386" y="8634955"/>
            <a:ext cx="1128712" cy="62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팀원 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10257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5165398" y="1312285"/>
            <a:ext cx="1471678" cy="2158461"/>
          </a:xfrm>
          <a:custGeom>
            <a:avLst/>
            <a:gdLst/>
            <a:ahLst/>
            <a:cxnLst/>
            <a:rect r="r" b="b" t="t" l="l"/>
            <a:pathLst>
              <a:path h="2158461" w="1471678">
                <a:moveTo>
                  <a:pt x="0" y="0"/>
                </a:moveTo>
                <a:lnTo>
                  <a:pt x="1471678" y="0"/>
                </a:lnTo>
                <a:lnTo>
                  <a:pt x="1471678" y="2158460"/>
                </a:lnTo>
                <a:lnTo>
                  <a:pt x="0" y="2158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094965" y="1312285"/>
            <a:ext cx="3109363" cy="3992897"/>
          </a:xfrm>
          <a:custGeom>
            <a:avLst/>
            <a:gdLst/>
            <a:ahLst/>
            <a:cxnLst/>
            <a:rect r="r" b="b" t="t" l="l"/>
            <a:pathLst>
              <a:path h="3992897" w="3109363">
                <a:moveTo>
                  <a:pt x="0" y="0"/>
                </a:moveTo>
                <a:lnTo>
                  <a:pt x="3109362" y="0"/>
                </a:lnTo>
                <a:lnTo>
                  <a:pt x="3109362" y="3992897"/>
                </a:lnTo>
                <a:lnTo>
                  <a:pt x="0" y="3992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9791592" y="3916444"/>
            <a:ext cx="52250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9810642" y="4183521"/>
            <a:ext cx="52250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5073322" y="8651909"/>
            <a:ext cx="8778891" cy="965678"/>
          </a:xfrm>
          <a:custGeom>
            <a:avLst/>
            <a:gdLst/>
            <a:ahLst/>
            <a:cxnLst/>
            <a:rect r="r" b="b" t="t" l="l"/>
            <a:pathLst>
              <a:path h="965678" w="8778891">
                <a:moveTo>
                  <a:pt x="0" y="0"/>
                </a:moveTo>
                <a:lnTo>
                  <a:pt x="8778890" y="0"/>
                </a:lnTo>
                <a:lnTo>
                  <a:pt x="8778890" y="965678"/>
                </a:lnTo>
                <a:lnTo>
                  <a:pt x="0" y="9656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073322" y="7178062"/>
            <a:ext cx="11301259" cy="706329"/>
          </a:xfrm>
          <a:custGeom>
            <a:avLst/>
            <a:gdLst/>
            <a:ahLst/>
            <a:cxnLst/>
            <a:rect r="r" b="b" t="t" l="l"/>
            <a:pathLst>
              <a:path h="706329" w="11301259">
                <a:moveTo>
                  <a:pt x="0" y="0"/>
                </a:moveTo>
                <a:lnTo>
                  <a:pt x="11301258" y="0"/>
                </a:lnTo>
                <a:lnTo>
                  <a:pt x="11301258" y="706329"/>
                </a:lnTo>
                <a:lnTo>
                  <a:pt x="0" y="706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073322" y="735751"/>
            <a:ext cx="1655830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패키지 예시)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073322" y="5319182"/>
            <a:ext cx="9192586" cy="61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패키지별로 entity / service / mapper / controller 구분,</a:t>
            </a:r>
          </a:p>
          <a:p>
            <a:pPr algn="l">
              <a:lnSpc>
                <a:spcPts val="2457"/>
              </a:lnSpc>
              <a:spcBef>
                <a:spcPct val="0"/>
              </a:spcBef>
            </a:pPr>
            <a:r>
              <a:rPr lang="en-US" sz="1755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충돌 방지하기 위해 한명이 DB명과 동일하게 엔티티 생성 후 다른 팀원들이 코드 클론 받아서 진행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428401" y="4002357"/>
            <a:ext cx="4268150" cy="28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5"/>
              </a:lnSpc>
              <a:spcBef>
                <a:spcPct val="0"/>
              </a:spcBef>
            </a:pPr>
            <a:r>
              <a:rPr lang="en-US" sz="163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Question과 Answer을 함께 담는 객체 추가 생성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456976" y="3754330"/>
            <a:ext cx="3724642" cy="28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5"/>
              </a:lnSpc>
              <a:spcBef>
                <a:spcPct val="0"/>
              </a:spcBef>
            </a:pPr>
            <a:r>
              <a:rPr lang="en-US" sz="163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Item과 Image를 함께 담는 객체 추가 생성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073322" y="6286423"/>
            <a:ext cx="4205924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일정 관리 및 협업전략 : 깃허브)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073322" y="6867037"/>
            <a:ext cx="8277044" cy="26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6"/>
              </a:lnSpc>
              <a:spcBef>
                <a:spcPct val="0"/>
              </a:spcBef>
            </a:pPr>
            <a:r>
              <a:rPr lang="en-US" sz="148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마치기 1시간 전 각자 오늘 한 일, 내일 할 일 회의하여 정리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073322" y="8051045"/>
            <a:ext cx="7245976" cy="52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8"/>
              </a:lnSpc>
            </a:pPr>
            <a:r>
              <a:rPr lang="en-US" sz="1477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main 에 Pull request 후, 모든 팀원이 해당기능을 사용해보고 오류 / 에러 사항 이슈에 등록 </a:t>
            </a:r>
          </a:p>
          <a:p>
            <a:pPr algn="l">
              <a:lnSpc>
                <a:spcPts val="2068"/>
              </a:lnSpc>
              <a:spcBef>
                <a:spcPct val="0"/>
              </a:spcBef>
            </a:pPr>
            <a:r>
              <a:rPr lang="en-US" sz="1477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-&gt; 담당자가 코드수정 후 해결방법을 답글에 달고 클로즈</a:t>
            </a:r>
          </a:p>
        </p:txBody>
      </p:sp>
      <p:sp>
        <p:nvSpPr>
          <p:cNvPr name="AutoShape 49" id="49"/>
          <p:cNvSpPr/>
          <p:nvPr/>
        </p:nvSpPr>
        <p:spPr>
          <a:xfrm>
            <a:off x="15423823" y="7350063"/>
            <a:ext cx="52250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>
            <a:off x="15442873" y="7772448"/>
            <a:ext cx="52250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1" id="51"/>
          <p:cNvSpPr txBox="true"/>
          <p:nvPr/>
        </p:nvSpPr>
        <p:spPr>
          <a:xfrm rot="0">
            <a:off x="16032058" y="7629384"/>
            <a:ext cx="584620" cy="28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5"/>
              </a:lnSpc>
              <a:spcBef>
                <a:spcPct val="0"/>
              </a:spcBef>
            </a:pPr>
            <a:r>
              <a:rPr lang="en-US" sz="163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작업중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053289" y="7210414"/>
            <a:ext cx="389713" cy="28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5"/>
              </a:lnSpc>
              <a:spcBef>
                <a:spcPct val="0"/>
              </a:spcBef>
            </a:pPr>
            <a:r>
              <a:rPr lang="en-US" sz="163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완료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84909" y="3288690"/>
            <a:ext cx="776056" cy="95809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6738755" y="1711685"/>
            <a:ext cx="479612" cy="0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7508231" y="1536629"/>
            <a:ext cx="657141" cy="32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183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로그인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4848" y="1546634"/>
            <a:ext cx="876178" cy="32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183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회원가입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0475" y="3478021"/>
            <a:ext cx="876178" cy="32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183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로그아웃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48076" y="1875018"/>
            <a:ext cx="837890" cy="29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175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상품삭제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48038" y="6790870"/>
            <a:ext cx="1268303" cy="30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"/>
              </a:lnSpc>
            </a:pPr>
            <a:r>
              <a:rPr lang="en-US" sz="177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관심상품등록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87547" y="925665"/>
            <a:ext cx="1355264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구매현황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55106" y="929060"/>
            <a:ext cx="1095245" cy="32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183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마이페이지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084634" y="4431920"/>
            <a:ext cx="0" cy="725031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12495726" y="6601727"/>
            <a:ext cx="1691051" cy="30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</a:pPr>
            <a:r>
              <a:rPr lang="en-US" sz="177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상품 상세화면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6081475" y="2122949"/>
            <a:ext cx="3159" cy="968149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flipH="true">
            <a:off x="7775922" y="2001593"/>
            <a:ext cx="7614" cy="1313445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9296615" y="2297888"/>
            <a:ext cx="876178" cy="32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183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메인화면</a:t>
            </a:r>
          </a:p>
        </p:txBody>
      </p:sp>
      <p:sp>
        <p:nvSpPr>
          <p:cNvPr name="AutoShape 16" id="16"/>
          <p:cNvSpPr/>
          <p:nvPr/>
        </p:nvSpPr>
        <p:spPr>
          <a:xfrm>
            <a:off x="8265341" y="2010736"/>
            <a:ext cx="822377" cy="386626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14286153" y="6787297"/>
            <a:ext cx="558746" cy="3847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5684909" y="5360688"/>
            <a:ext cx="876178" cy="32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183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메인화면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37962" y="6480691"/>
            <a:ext cx="845526" cy="30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"/>
              </a:lnSpc>
            </a:pPr>
            <a:r>
              <a:rPr lang="en-US" sz="177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입찰하기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83536" y="7345367"/>
            <a:ext cx="1179985" cy="24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6"/>
              </a:lnSpc>
            </a:pPr>
            <a:r>
              <a:rPr lang="en-US" sz="141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오늘본상품조회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05718" y="3205277"/>
            <a:ext cx="1210460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관심상품</a:t>
            </a:r>
          </a:p>
        </p:txBody>
      </p:sp>
      <p:sp>
        <p:nvSpPr>
          <p:cNvPr name="AutoShape 22" id="22"/>
          <p:cNvSpPr/>
          <p:nvPr/>
        </p:nvSpPr>
        <p:spPr>
          <a:xfrm flipH="true">
            <a:off x="8829868" y="2761766"/>
            <a:ext cx="555675" cy="1490905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13822934" y="2311342"/>
            <a:ext cx="1210460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회원정보수정</a:t>
            </a:r>
          </a:p>
        </p:txBody>
      </p:sp>
      <p:sp>
        <p:nvSpPr>
          <p:cNvPr name="AutoShape 24" id="24"/>
          <p:cNvSpPr/>
          <p:nvPr/>
        </p:nvSpPr>
        <p:spPr>
          <a:xfrm>
            <a:off x="6072937" y="6074355"/>
            <a:ext cx="23393" cy="1339370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5" id="25"/>
          <p:cNvSpPr txBox="true"/>
          <p:nvPr/>
        </p:nvSpPr>
        <p:spPr>
          <a:xfrm rot="0">
            <a:off x="5221068" y="7509039"/>
            <a:ext cx="1752356" cy="32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183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상품 상세화면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94427" y="8842408"/>
            <a:ext cx="657141" cy="32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183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로그인</a:t>
            </a:r>
          </a:p>
        </p:txBody>
      </p:sp>
      <p:sp>
        <p:nvSpPr>
          <p:cNvPr name="AutoShape 27" id="27"/>
          <p:cNvSpPr/>
          <p:nvPr/>
        </p:nvSpPr>
        <p:spPr>
          <a:xfrm>
            <a:off x="6561087" y="6074355"/>
            <a:ext cx="1042531" cy="1017970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8" id="28"/>
          <p:cNvSpPr txBox="true"/>
          <p:nvPr/>
        </p:nvSpPr>
        <p:spPr>
          <a:xfrm rot="0">
            <a:off x="7775922" y="6861912"/>
            <a:ext cx="1573576" cy="24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6"/>
              </a:lnSpc>
            </a:pPr>
            <a:r>
              <a:rPr lang="en-US" sz="141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상품명, 닉네임 검색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75922" y="7118104"/>
            <a:ext cx="1826516" cy="24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6"/>
              </a:lnSpc>
            </a:pPr>
            <a:r>
              <a:rPr lang="en-US" sz="141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상품 카테고리별 검색</a:t>
            </a:r>
          </a:p>
        </p:txBody>
      </p:sp>
      <p:sp>
        <p:nvSpPr>
          <p:cNvPr name="AutoShape 30" id="30"/>
          <p:cNvSpPr/>
          <p:nvPr/>
        </p:nvSpPr>
        <p:spPr>
          <a:xfrm>
            <a:off x="6097246" y="8022063"/>
            <a:ext cx="0" cy="725031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Freeform 33" id="33"/>
          <p:cNvSpPr/>
          <p:nvPr/>
        </p:nvSpPr>
        <p:spPr>
          <a:xfrm flipH="true" flipV="false" rot="0">
            <a:off x="16510257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37" id="37"/>
          <p:cNvSpPr/>
          <p:nvPr/>
        </p:nvSpPr>
        <p:spPr>
          <a:xfrm>
            <a:off x="6738755" y="7971831"/>
            <a:ext cx="751239" cy="775263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8" id="38"/>
          <p:cNvSpPr txBox="true"/>
          <p:nvPr/>
        </p:nvSpPr>
        <p:spPr>
          <a:xfrm rot="0">
            <a:off x="7567923" y="8592819"/>
            <a:ext cx="1185878" cy="27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</a:pPr>
            <a:r>
              <a:rPr lang="en-US" sz="154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입찰기록조회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332792" y="7812913"/>
            <a:ext cx="1268303" cy="30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"/>
              </a:lnSpc>
            </a:pPr>
            <a:r>
              <a:rPr lang="en-US" sz="177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전체문의조회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332792" y="8151944"/>
            <a:ext cx="1268303" cy="30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"/>
              </a:lnSpc>
            </a:pPr>
            <a:r>
              <a:rPr lang="en-US" sz="177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나의문의조회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338935" y="8415299"/>
            <a:ext cx="1966240" cy="30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"/>
              </a:lnSpc>
            </a:pPr>
            <a:r>
              <a:rPr lang="en-US" sz="177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나의 문의 삭제하기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343246" y="8695006"/>
            <a:ext cx="1848709" cy="30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"/>
              </a:lnSpc>
            </a:pPr>
            <a:r>
              <a:rPr lang="en-US" sz="177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나의 문의 작성하기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344005" y="9042570"/>
            <a:ext cx="2328138" cy="30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"/>
              </a:lnSpc>
            </a:pPr>
            <a:r>
              <a:rPr lang="en-US" sz="177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내 상품의 문의 답변하기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839146" y="2580546"/>
            <a:ext cx="1210460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회원탈퇴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848090" y="1597959"/>
            <a:ext cx="837890" cy="29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175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상품수정</a:t>
            </a:r>
          </a:p>
        </p:txBody>
      </p:sp>
      <p:sp>
        <p:nvSpPr>
          <p:cNvPr name="AutoShape 46" id="46"/>
          <p:cNvSpPr/>
          <p:nvPr/>
        </p:nvSpPr>
        <p:spPr>
          <a:xfrm>
            <a:off x="10486115" y="1084403"/>
            <a:ext cx="1376525" cy="2303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7" id="47"/>
          <p:cNvSpPr txBox="true"/>
          <p:nvPr/>
        </p:nvSpPr>
        <p:spPr>
          <a:xfrm rot="0">
            <a:off x="12281451" y="1337089"/>
            <a:ext cx="1210460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판매현황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281451" y="2462796"/>
            <a:ext cx="1210460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정보수정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995498" y="5040924"/>
            <a:ext cx="1210713" cy="25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8"/>
              </a:lnSpc>
            </a:pPr>
            <a:r>
              <a:rPr lang="en-US" sz="1448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오늘본상품조회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995498" y="4538240"/>
            <a:ext cx="1614554" cy="25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8"/>
              </a:lnSpc>
            </a:pPr>
            <a:r>
              <a:rPr lang="en-US" sz="1448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상품명, 닉네임 검색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995498" y="4801103"/>
            <a:ext cx="1874080" cy="25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8"/>
              </a:lnSpc>
            </a:pPr>
            <a:r>
              <a:rPr lang="en-US" sz="1448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상품 카테고리별 검색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882421" y="6162571"/>
            <a:ext cx="1361594" cy="30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</a:pPr>
            <a:r>
              <a:rPr lang="en-US" sz="177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입찰기록조회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995498" y="5309522"/>
            <a:ext cx="1390045" cy="25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8"/>
              </a:lnSpc>
            </a:pPr>
            <a:r>
              <a:rPr lang="en-US" sz="1448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관심상품바로가기</a:t>
            </a:r>
          </a:p>
        </p:txBody>
      </p:sp>
      <p:sp>
        <p:nvSpPr>
          <p:cNvPr name="AutoShape 54" id="54"/>
          <p:cNvSpPr/>
          <p:nvPr/>
        </p:nvSpPr>
        <p:spPr>
          <a:xfrm flipH="true">
            <a:off x="6738755" y="3948865"/>
            <a:ext cx="1024555" cy="1233344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5" id="55"/>
          <p:cNvSpPr/>
          <p:nvPr/>
        </p:nvSpPr>
        <p:spPr>
          <a:xfrm>
            <a:off x="14850782" y="2057000"/>
            <a:ext cx="359559" cy="1836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6" id="56"/>
          <p:cNvSpPr txBox="true"/>
          <p:nvPr/>
        </p:nvSpPr>
        <p:spPr>
          <a:xfrm rot="0">
            <a:off x="15326496" y="1883703"/>
            <a:ext cx="974317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유찰</a:t>
            </a:r>
          </a:p>
        </p:txBody>
      </p:sp>
      <p:sp>
        <p:nvSpPr>
          <p:cNvPr name="AutoShape 57" id="57"/>
          <p:cNvSpPr/>
          <p:nvPr/>
        </p:nvSpPr>
        <p:spPr>
          <a:xfrm>
            <a:off x="13274322" y="1092662"/>
            <a:ext cx="359559" cy="1836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8" id="58"/>
          <p:cNvSpPr txBox="true"/>
          <p:nvPr/>
        </p:nvSpPr>
        <p:spPr>
          <a:xfrm rot="0">
            <a:off x="7985803" y="5544569"/>
            <a:ext cx="718535" cy="27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6"/>
              </a:lnSpc>
            </a:pPr>
            <a:r>
              <a:rPr lang="en-US" sz="150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상품등록</a:t>
            </a:r>
          </a:p>
        </p:txBody>
      </p:sp>
      <p:sp>
        <p:nvSpPr>
          <p:cNvPr name="AutoShape 59" id="59"/>
          <p:cNvSpPr/>
          <p:nvPr/>
        </p:nvSpPr>
        <p:spPr>
          <a:xfrm>
            <a:off x="8793154" y="5690814"/>
            <a:ext cx="390399" cy="1993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0" id="60"/>
          <p:cNvSpPr txBox="true"/>
          <p:nvPr/>
        </p:nvSpPr>
        <p:spPr>
          <a:xfrm rot="0">
            <a:off x="9242376" y="5531288"/>
            <a:ext cx="851202" cy="27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6"/>
              </a:lnSpc>
            </a:pPr>
            <a:r>
              <a:rPr lang="en-US" sz="150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낙찰, 유찰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775674" y="919364"/>
            <a:ext cx="1355264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입찰상품 조회</a:t>
            </a:r>
          </a:p>
        </p:txBody>
      </p:sp>
      <p:sp>
        <p:nvSpPr>
          <p:cNvPr name="AutoShape 62" id="62"/>
          <p:cNvSpPr/>
          <p:nvPr/>
        </p:nvSpPr>
        <p:spPr>
          <a:xfrm>
            <a:off x="13274391" y="1505266"/>
            <a:ext cx="359559" cy="1836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3" id="63"/>
          <p:cNvSpPr txBox="true"/>
          <p:nvPr/>
        </p:nvSpPr>
        <p:spPr>
          <a:xfrm rot="0">
            <a:off x="13831864" y="1310300"/>
            <a:ext cx="1355264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등록상품 조회</a:t>
            </a:r>
          </a:p>
        </p:txBody>
      </p:sp>
      <p:sp>
        <p:nvSpPr>
          <p:cNvPr name="AutoShape 64" id="64"/>
          <p:cNvSpPr/>
          <p:nvPr/>
        </p:nvSpPr>
        <p:spPr>
          <a:xfrm>
            <a:off x="13312132" y="2628171"/>
            <a:ext cx="359559" cy="1836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5" id="65"/>
          <p:cNvSpPr/>
          <p:nvPr/>
        </p:nvSpPr>
        <p:spPr>
          <a:xfrm>
            <a:off x="13312063" y="3382384"/>
            <a:ext cx="359559" cy="1836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6" id="66"/>
          <p:cNvSpPr txBox="true"/>
          <p:nvPr/>
        </p:nvSpPr>
        <p:spPr>
          <a:xfrm rot="0">
            <a:off x="13822934" y="3083589"/>
            <a:ext cx="1210460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관심상품조회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839146" y="3352793"/>
            <a:ext cx="1210460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관심상품삭제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910948" y="3898189"/>
            <a:ext cx="1210460" cy="28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Q</a:t>
            </a:r>
          </a:p>
        </p:txBody>
      </p:sp>
      <p:sp>
        <p:nvSpPr>
          <p:cNvPr name="AutoShape 69" id="69"/>
          <p:cNvSpPr/>
          <p:nvPr/>
        </p:nvSpPr>
        <p:spPr>
          <a:xfrm>
            <a:off x="13311995" y="4061249"/>
            <a:ext cx="359559" cy="1836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0" id="70"/>
          <p:cNvSpPr txBox="true"/>
          <p:nvPr/>
        </p:nvSpPr>
        <p:spPr>
          <a:xfrm rot="0">
            <a:off x="13831864" y="3889788"/>
            <a:ext cx="2287229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내가 한 문의 + 답변 조회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3822934" y="4141132"/>
            <a:ext cx="2287229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내가 한 문의 삭제 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932554" y="4572860"/>
            <a:ext cx="1210460" cy="28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A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839146" y="4564458"/>
            <a:ext cx="2523349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내 상품의 문의 + 답변 조회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3831864" y="4815803"/>
            <a:ext cx="2287229" cy="29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168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내 상품의 문의 답변 등록</a:t>
            </a:r>
          </a:p>
        </p:txBody>
      </p:sp>
      <p:sp>
        <p:nvSpPr>
          <p:cNvPr name="AutoShape 75" id="75"/>
          <p:cNvSpPr/>
          <p:nvPr/>
        </p:nvSpPr>
        <p:spPr>
          <a:xfrm>
            <a:off x="13311927" y="4730537"/>
            <a:ext cx="359559" cy="1836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6" id="76"/>
          <p:cNvSpPr/>
          <p:nvPr/>
        </p:nvSpPr>
        <p:spPr>
          <a:xfrm>
            <a:off x="10093579" y="2761766"/>
            <a:ext cx="2934684" cy="3591394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7" id="77"/>
          <p:cNvSpPr/>
          <p:nvPr/>
        </p:nvSpPr>
        <p:spPr>
          <a:xfrm>
            <a:off x="13137208" y="7092325"/>
            <a:ext cx="0" cy="758688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8" id="78"/>
          <p:cNvSpPr txBox="true"/>
          <p:nvPr/>
        </p:nvSpPr>
        <p:spPr>
          <a:xfrm rot="0">
            <a:off x="12305718" y="8085625"/>
            <a:ext cx="1691051" cy="30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</a:pPr>
            <a:r>
              <a:rPr lang="en-US" sz="177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문의하기</a:t>
            </a:r>
          </a:p>
        </p:txBody>
      </p:sp>
      <p:sp>
        <p:nvSpPr>
          <p:cNvPr name="AutoShape 79" id="79"/>
          <p:cNvSpPr/>
          <p:nvPr/>
        </p:nvSpPr>
        <p:spPr>
          <a:xfrm>
            <a:off x="13684952" y="8272018"/>
            <a:ext cx="558746" cy="3847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0" id="80"/>
          <p:cNvSpPr/>
          <p:nvPr/>
        </p:nvSpPr>
        <p:spPr>
          <a:xfrm flipV="true">
            <a:off x="8305803" y="1131057"/>
            <a:ext cx="781914" cy="405419"/>
          </a:xfrm>
          <a:prstGeom prst="line">
            <a:avLst/>
          </a:prstGeom>
          <a:ln cap="flat" w="28575">
            <a:solidFill>
              <a:srgbClr val="30DBE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1" id="81"/>
          <p:cNvSpPr txBox="true"/>
          <p:nvPr/>
        </p:nvSpPr>
        <p:spPr>
          <a:xfrm rot="0">
            <a:off x="7572433" y="8874126"/>
            <a:ext cx="1185878" cy="27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</a:pPr>
            <a:r>
              <a:rPr lang="en-US" sz="154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전체문의조회</a:t>
            </a:r>
          </a:p>
        </p:txBody>
      </p:sp>
      <p:grpSp>
        <p:nvGrpSpPr>
          <p:cNvPr name="Group 82" id="82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100" id="100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grpSp>
        <p:nvGrpSpPr>
          <p:cNvPr name="Group 106" id="106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109" id="109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01193" y="1749546"/>
            <a:ext cx="6901486" cy="3992232"/>
            <a:chOff x="0" y="0"/>
            <a:chExt cx="1462418" cy="845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2418" cy="845950"/>
            </a:xfrm>
            <a:custGeom>
              <a:avLst/>
              <a:gdLst/>
              <a:ahLst/>
              <a:cxnLst/>
              <a:rect r="r" b="b" t="t" l="l"/>
              <a:pathLst>
                <a:path h="845950" w="1462418">
                  <a:moveTo>
                    <a:pt x="57211" y="0"/>
                  </a:moveTo>
                  <a:lnTo>
                    <a:pt x="1405207" y="0"/>
                  </a:lnTo>
                  <a:cubicBezTo>
                    <a:pt x="1420380" y="0"/>
                    <a:pt x="1434932" y="6028"/>
                    <a:pt x="1445661" y="16757"/>
                  </a:cubicBezTo>
                  <a:cubicBezTo>
                    <a:pt x="1456390" y="27486"/>
                    <a:pt x="1462418" y="42037"/>
                    <a:pt x="1462418" y="57211"/>
                  </a:cubicBezTo>
                  <a:lnTo>
                    <a:pt x="1462418" y="788739"/>
                  </a:lnTo>
                  <a:cubicBezTo>
                    <a:pt x="1462418" y="820336"/>
                    <a:pt x="1436803" y="845950"/>
                    <a:pt x="1405207" y="845950"/>
                  </a:cubicBezTo>
                  <a:lnTo>
                    <a:pt x="57211" y="845950"/>
                  </a:lnTo>
                  <a:cubicBezTo>
                    <a:pt x="42037" y="845950"/>
                    <a:pt x="27486" y="839922"/>
                    <a:pt x="16757" y="829193"/>
                  </a:cubicBezTo>
                  <a:cubicBezTo>
                    <a:pt x="6028" y="818464"/>
                    <a:pt x="0" y="803912"/>
                    <a:pt x="0" y="788739"/>
                  </a:cubicBezTo>
                  <a:lnTo>
                    <a:pt x="0" y="57211"/>
                  </a:lnTo>
                  <a:cubicBezTo>
                    <a:pt x="0" y="42037"/>
                    <a:pt x="6028" y="27486"/>
                    <a:pt x="16757" y="16757"/>
                  </a:cubicBezTo>
                  <a:cubicBezTo>
                    <a:pt x="27486" y="6028"/>
                    <a:pt x="42037" y="0"/>
                    <a:pt x="5721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62418" cy="893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730030" y="1372940"/>
            <a:ext cx="8119497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510257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408398" y="1952222"/>
            <a:ext cx="3116848" cy="2168171"/>
            <a:chOff x="0" y="0"/>
            <a:chExt cx="660457" cy="4594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57" cy="459433"/>
            </a:xfrm>
            <a:custGeom>
              <a:avLst/>
              <a:gdLst/>
              <a:ahLst/>
              <a:cxnLst/>
              <a:rect r="r" b="b" t="t" l="l"/>
              <a:pathLst>
                <a:path h="459433" w="660457">
                  <a:moveTo>
                    <a:pt x="126679" y="0"/>
                  </a:moveTo>
                  <a:lnTo>
                    <a:pt x="533778" y="0"/>
                  </a:lnTo>
                  <a:cubicBezTo>
                    <a:pt x="567375" y="0"/>
                    <a:pt x="599597" y="13346"/>
                    <a:pt x="623353" y="37103"/>
                  </a:cubicBezTo>
                  <a:cubicBezTo>
                    <a:pt x="647110" y="60860"/>
                    <a:pt x="660457" y="93081"/>
                    <a:pt x="660457" y="126679"/>
                  </a:cubicBezTo>
                  <a:lnTo>
                    <a:pt x="660457" y="332754"/>
                  </a:lnTo>
                  <a:cubicBezTo>
                    <a:pt x="660457" y="366352"/>
                    <a:pt x="647110" y="398573"/>
                    <a:pt x="623353" y="422330"/>
                  </a:cubicBezTo>
                  <a:cubicBezTo>
                    <a:pt x="599597" y="446087"/>
                    <a:pt x="567375" y="459433"/>
                    <a:pt x="533778" y="459433"/>
                  </a:cubicBezTo>
                  <a:lnTo>
                    <a:pt x="126679" y="459433"/>
                  </a:lnTo>
                  <a:cubicBezTo>
                    <a:pt x="93081" y="459433"/>
                    <a:pt x="60860" y="446087"/>
                    <a:pt x="37103" y="422330"/>
                  </a:cubicBezTo>
                  <a:cubicBezTo>
                    <a:pt x="13346" y="398573"/>
                    <a:pt x="0" y="366352"/>
                    <a:pt x="0" y="332754"/>
                  </a:cubicBezTo>
                  <a:lnTo>
                    <a:pt x="0" y="126679"/>
                  </a:lnTo>
                  <a:cubicBezTo>
                    <a:pt x="0" y="93081"/>
                    <a:pt x="13346" y="60860"/>
                    <a:pt x="37103" y="37103"/>
                  </a:cubicBezTo>
                  <a:cubicBezTo>
                    <a:pt x="60860" y="13346"/>
                    <a:pt x="93081" y="0"/>
                    <a:pt x="12667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60457" cy="507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691841" y="2310825"/>
            <a:ext cx="2400394" cy="1206084"/>
          </a:xfrm>
          <a:custGeom>
            <a:avLst/>
            <a:gdLst/>
            <a:ahLst/>
            <a:cxnLst/>
            <a:rect r="r" b="b" t="t" l="l"/>
            <a:pathLst>
              <a:path h="1206084" w="2400394">
                <a:moveTo>
                  <a:pt x="0" y="0"/>
                </a:moveTo>
                <a:lnTo>
                  <a:pt x="2400394" y="0"/>
                </a:lnTo>
                <a:lnTo>
                  <a:pt x="2400394" y="1206084"/>
                </a:lnTo>
                <a:lnTo>
                  <a:pt x="0" y="1206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0462" r="0" b="-48561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838170" y="7060105"/>
            <a:ext cx="4686944" cy="2399357"/>
            <a:chOff x="0" y="0"/>
            <a:chExt cx="993158" cy="508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93158" cy="508421"/>
            </a:xfrm>
            <a:custGeom>
              <a:avLst/>
              <a:gdLst/>
              <a:ahLst/>
              <a:cxnLst/>
              <a:rect r="r" b="b" t="t" l="l"/>
              <a:pathLst>
                <a:path h="508421" w="993158">
                  <a:moveTo>
                    <a:pt x="84242" y="0"/>
                  </a:moveTo>
                  <a:lnTo>
                    <a:pt x="908916" y="0"/>
                  </a:lnTo>
                  <a:cubicBezTo>
                    <a:pt x="955442" y="0"/>
                    <a:pt x="993158" y="37716"/>
                    <a:pt x="993158" y="84242"/>
                  </a:cubicBezTo>
                  <a:lnTo>
                    <a:pt x="993158" y="424179"/>
                  </a:lnTo>
                  <a:cubicBezTo>
                    <a:pt x="993158" y="470705"/>
                    <a:pt x="955442" y="508421"/>
                    <a:pt x="908916" y="508421"/>
                  </a:cubicBezTo>
                  <a:lnTo>
                    <a:pt x="84242" y="508421"/>
                  </a:lnTo>
                  <a:cubicBezTo>
                    <a:pt x="37716" y="508421"/>
                    <a:pt x="0" y="470705"/>
                    <a:pt x="0" y="424179"/>
                  </a:cubicBezTo>
                  <a:lnTo>
                    <a:pt x="0" y="84242"/>
                  </a:lnTo>
                  <a:cubicBezTo>
                    <a:pt x="0" y="37716"/>
                    <a:pt x="37716" y="0"/>
                    <a:pt x="8424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993158" cy="556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762379" y="7414419"/>
            <a:ext cx="858572" cy="1488071"/>
          </a:xfrm>
          <a:custGeom>
            <a:avLst/>
            <a:gdLst/>
            <a:ahLst/>
            <a:cxnLst/>
            <a:rect r="r" b="b" t="t" l="l"/>
            <a:pathLst>
              <a:path h="1488071" w="858572">
                <a:moveTo>
                  <a:pt x="0" y="0"/>
                </a:moveTo>
                <a:lnTo>
                  <a:pt x="858572" y="0"/>
                </a:lnTo>
                <a:lnTo>
                  <a:pt x="858572" y="1488071"/>
                </a:lnTo>
                <a:lnTo>
                  <a:pt x="0" y="1488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7949" t="0" r="-9769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83222" y="6157266"/>
            <a:ext cx="1035855" cy="522233"/>
          </a:xfrm>
          <a:custGeom>
            <a:avLst/>
            <a:gdLst/>
            <a:ahLst/>
            <a:cxnLst/>
            <a:rect r="r" b="b" t="t" l="l"/>
            <a:pathLst>
              <a:path h="522233" w="1035855">
                <a:moveTo>
                  <a:pt x="0" y="0"/>
                </a:moveTo>
                <a:lnTo>
                  <a:pt x="1035856" y="0"/>
                </a:lnTo>
                <a:lnTo>
                  <a:pt x="1035856" y="522234"/>
                </a:lnTo>
                <a:lnTo>
                  <a:pt x="0" y="5222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14" r="0" b="-71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524786" y="1947692"/>
            <a:ext cx="2148353" cy="932381"/>
          </a:xfrm>
          <a:custGeom>
            <a:avLst/>
            <a:gdLst/>
            <a:ahLst/>
            <a:cxnLst/>
            <a:rect r="r" b="b" t="t" l="l"/>
            <a:pathLst>
              <a:path h="932381" w="2148353">
                <a:moveTo>
                  <a:pt x="0" y="0"/>
                </a:moveTo>
                <a:lnTo>
                  <a:pt x="2148353" y="0"/>
                </a:lnTo>
                <a:lnTo>
                  <a:pt x="2148353" y="932381"/>
                </a:lnTo>
                <a:lnTo>
                  <a:pt x="0" y="93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603" r="0" b="-7603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121043" y="2942715"/>
            <a:ext cx="1215445" cy="1017273"/>
          </a:xfrm>
          <a:custGeom>
            <a:avLst/>
            <a:gdLst/>
            <a:ahLst/>
            <a:cxnLst/>
            <a:rect r="r" b="b" t="t" l="l"/>
            <a:pathLst>
              <a:path h="1017273" w="1215445">
                <a:moveTo>
                  <a:pt x="0" y="0"/>
                </a:moveTo>
                <a:lnTo>
                  <a:pt x="1215445" y="0"/>
                </a:lnTo>
                <a:lnTo>
                  <a:pt x="1215445" y="1017273"/>
                </a:lnTo>
                <a:lnTo>
                  <a:pt x="0" y="10172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9240" t="-15693" r="-53545" b="-20594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553233" y="2942715"/>
            <a:ext cx="1586629" cy="952394"/>
          </a:xfrm>
          <a:custGeom>
            <a:avLst/>
            <a:gdLst/>
            <a:ahLst/>
            <a:cxnLst/>
            <a:rect r="r" b="b" t="t" l="l"/>
            <a:pathLst>
              <a:path h="952394" w="1586629">
                <a:moveTo>
                  <a:pt x="0" y="0"/>
                </a:moveTo>
                <a:lnTo>
                  <a:pt x="1586629" y="0"/>
                </a:lnTo>
                <a:lnTo>
                  <a:pt x="1586629" y="952394"/>
                </a:lnTo>
                <a:lnTo>
                  <a:pt x="0" y="952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18" t="-23879" r="-7495" b="-24637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829989" y="2169843"/>
            <a:ext cx="1089957" cy="573118"/>
          </a:xfrm>
          <a:custGeom>
            <a:avLst/>
            <a:gdLst/>
            <a:ahLst/>
            <a:cxnLst/>
            <a:rect r="r" b="b" t="t" l="l"/>
            <a:pathLst>
              <a:path h="573118" w="1089957">
                <a:moveTo>
                  <a:pt x="0" y="0"/>
                </a:moveTo>
                <a:lnTo>
                  <a:pt x="1089958" y="0"/>
                </a:lnTo>
                <a:lnTo>
                  <a:pt x="1089958" y="573118"/>
                </a:lnTo>
                <a:lnTo>
                  <a:pt x="0" y="5731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14" r="0" b="-714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150446" y="4279990"/>
            <a:ext cx="1881539" cy="637664"/>
          </a:xfrm>
          <a:custGeom>
            <a:avLst/>
            <a:gdLst/>
            <a:ahLst/>
            <a:cxnLst/>
            <a:rect r="r" b="b" t="t" l="l"/>
            <a:pathLst>
              <a:path h="637664" w="1881539">
                <a:moveTo>
                  <a:pt x="0" y="0"/>
                </a:moveTo>
                <a:lnTo>
                  <a:pt x="1881540" y="0"/>
                </a:lnTo>
                <a:lnTo>
                  <a:pt x="1881540" y="637664"/>
                </a:lnTo>
                <a:lnTo>
                  <a:pt x="0" y="6376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714" r="0" b="-714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045097" y="7414419"/>
            <a:ext cx="854149" cy="1488071"/>
          </a:xfrm>
          <a:custGeom>
            <a:avLst/>
            <a:gdLst/>
            <a:ahLst/>
            <a:cxnLst/>
            <a:rect r="r" b="b" t="t" l="l"/>
            <a:pathLst>
              <a:path h="1488071" w="854149">
                <a:moveTo>
                  <a:pt x="0" y="0"/>
                </a:moveTo>
                <a:lnTo>
                  <a:pt x="854150" y="0"/>
                </a:lnTo>
                <a:lnTo>
                  <a:pt x="854150" y="1488071"/>
                </a:lnTo>
                <a:lnTo>
                  <a:pt x="0" y="1488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1419" t="-714" r="0" b="-714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480932" y="7414419"/>
            <a:ext cx="857301" cy="1488071"/>
          </a:xfrm>
          <a:custGeom>
            <a:avLst/>
            <a:gdLst/>
            <a:ahLst/>
            <a:cxnLst/>
            <a:rect r="r" b="b" t="t" l="l"/>
            <a:pathLst>
              <a:path h="1488071" w="857301">
                <a:moveTo>
                  <a:pt x="0" y="0"/>
                </a:moveTo>
                <a:lnTo>
                  <a:pt x="857300" y="0"/>
                </a:lnTo>
                <a:lnTo>
                  <a:pt x="857300" y="1488071"/>
                </a:lnTo>
                <a:lnTo>
                  <a:pt x="0" y="1488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14" r="-200311" b="-714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298534" y="4024005"/>
            <a:ext cx="1120439" cy="1149633"/>
          </a:xfrm>
          <a:custGeom>
            <a:avLst/>
            <a:gdLst/>
            <a:ahLst/>
            <a:cxnLst/>
            <a:rect r="r" b="b" t="t" l="l"/>
            <a:pathLst>
              <a:path h="1149633" w="1120439">
                <a:moveTo>
                  <a:pt x="0" y="0"/>
                </a:moveTo>
                <a:lnTo>
                  <a:pt x="1120439" y="0"/>
                </a:lnTo>
                <a:lnTo>
                  <a:pt x="1120439" y="1149634"/>
                </a:lnTo>
                <a:lnTo>
                  <a:pt x="0" y="11496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1737" t="-28091" r="-67423" b="-30699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749969" y="2751282"/>
            <a:ext cx="1159116" cy="1208706"/>
          </a:xfrm>
          <a:custGeom>
            <a:avLst/>
            <a:gdLst/>
            <a:ahLst/>
            <a:cxnLst/>
            <a:rect r="r" b="b" t="t" l="l"/>
            <a:pathLst>
              <a:path h="1208706" w="1159116">
                <a:moveTo>
                  <a:pt x="0" y="0"/>
                </a:moveTo>
                <a:lnTo>
                  <a:pt x="1159116" y="0"/>
                </a:lnTo>
                <a:lnTo>
                  <a:pt x="1159116" y="1208706"/>
                </a:lnTo>
                <a:lnTo>
                  <a:pt x="0" y="1208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14" r="-98316" b="-714"/>
            </a:stretch>
          </a:blipFill>
        </p:spPr>
      </p:sp>
      <p:sp>
        <p:nvSpPr>
          <p:cNvPr name="AutoShape 29" id="29"/>
          <p:cNvSpPr/>
          <p:nvPr/>
        </p:nvSpPr>
        <p:spPr>
          <a:xfrm>
            <a:off x="12615954" y="2880073"/>
            <a:ext cx="147593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9880197" y="5981619"/>
            <a:ext cx="0" cy="8816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3877559" y="7402652"/>
            <a:ext cx="1238763" cy="1347372"/>
          </a:xfrm>
          <a:custGeom>
            <a:avLst/>
            <a:gdLst/>
            <a:ahLst/>
            <a:cxnLst/>
            <a:rect r="r" b="b" t="t" l="l"/>
            <a:pathLst>
              <a:path h="1347372" w="1238763">
                <a:moveTo>
                  <a:pt x="0" y="0"/>
                </a:moveTo>
                <a:lnTo>
                  <a:pt x="1238763" y="0"/>
                </a:lnTo>
                <a:lnTo>
                  <a:pt x="1238763" y="1347372"/>
                </a:lnTo>
                <a:lnTo>
                  <a:pt x="0" y="13473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 flipH="true" flipV="true">
            <a:off x="11427795" y="5443243"/>
            <a:ext cx="2097267" cy="2727846"/>
          </a:xfrm>
          <a:prstGeom prst="line">
            <a:avLst/>
          </a:prstGeom>
          <a:ln cap="flat" w="38100">
            <a:solidFill>
              <a:srgbClr val="ABD6E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3089852">
            <a:off x="12211957" y="6423946"/>
            <a:ext cx="921217" cy="33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2"/>
              </a:lnSpc>
              <a:spcBef>
                <a:spcPct val="0"/>
              </a:spcBef>
            </a:pPr>
            <a:r>
              <a:rPr lang="en-US" sz="1923">
                <a:solidFill>
                  <a:srgbClr val="ABD6EB"/>
                </a:solidFill>
                <a:latin typeface="210 빛글"/>
                <a:ea typeface="210 빛글"/>
                <a:cs typeface="210 빛글"/>
                <a:sym typeface="210 빛글"/>
              </a:rPr>
              <a:t>Request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1322357" y="3506493"/>
            <a:ext cx="3676874" cy="10416"/>
          </a:xfrm>
          <a:prstGeom prst="line">
            <a:avLst/>
          </a:prstGeom>
          <a:ln cap="flat" w="38100">
            <a:solidFill>
              <a:srgbClr val="ABD6E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>
            <a:off x="11322357" y="3743189"/>
            <a:ext cx="3676874" cy="0"/>
          </a:xfrm>
          <a:prstGeom prst="line">
            <a:avLst/>
          </a:prstGeom>
          <a:ln cap="flat" w="38100">
            <a:solidFill>
              <a:srgbClr val="065E8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6" id="36"/>
          <p:cNvSpPr txBox="true"/>
          <p:nvPr/>
        </p:nvSpPr>
        <p:spPr>
          <a:xfrm rot="0">
            <a:off x="12653931" y="3816358"/>
            <a:ext cx="1245577" cy="33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2"/>
              </a:lnSpc>
              <a:spcBef>
                <a:spcPct val="0"/>
              </a:spcBef>
            </a:pPr>
            <a:r>
              <a:rPr lang="en-US" sz="1923">
                <a:solidFill>
                  <a:srgbClr val="065E87"/>
                </a:solidFill>
                <a:latin typeface="210 빛글"/>
                <a:ea typeface="210 빛글"/>
                <a:cs typeface="210 빛글"/>
                <a:sym typeface="210 빛글"/>
              </a:rPr>
              <a:t>Response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631982" y="3091211"/>
            <a:ext cx="1245577" cy="33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2"/>
              </a:lnSpc>
              <a:spcBef>
                <a:spcPct val="0"/>
              </a:spcBef>
            </a:pPr>
            <a:r>
              <a:rPr lang="en-US" sz="1923">
                <a:solidFill>
                  <a:srgbClr val="ABD6EB"/>
                </a:solidFill>
                <a:latin typeface="210 빛글"/>
                <a:ea typeface="210 빛글"/>
                <a:cs typeface="210 빛글"/>
                <a:sym typeface="210 빛글"/>
              </a:rPr>
              <a:t>Request</a:t>
            </a:r>
          </a:p>
        </p:txBody>
      </p:sp>
      <p:sp>
        <p:nvSpPr>
          <p:cNvPr name="AutoShape 38" id="38"/>
          <p:cNvSpPr/>
          <p:nvPr/>
        </p:nvSpPr>
        <p:spPr>
          <a:xfrm>
            <a:off x="10243019" y="5443243"/>
            <a:ext cx="0" cy="2495657"/>
          </a:xfrm>
          <a:prstGeom prst="line">
            <a:avLst/>
          </a:prstGeom>
          <a:ln cap="flat" w="38100">
            <a:solidFill>
              <a:srgbClr val="065E8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9" id="39"/>
          <p:cNvSpPr txBox="true"/>
          <p:nvPr/>
        </p:nvSpPr>
        <p:spPr>
          <a:xfrm rot="0">
            <a:off x="10364048" y="6298887"/>
            <a:ext cx="1079739" cy="30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6"/>
              </a:lnSpc>
              <a:spcBef>
                <a:spcPct val="0"/>
              </a:spcBef>
            </a:pPr>
            <a:r>
              <a:rPr lang="en-US" sz="1725">
                <a:solidFill>
                  <a:srgbClr val="065E87"/>
                </a:solidFill>
                <a:latin typeface="210 빛글"/>
                <a:ea typeface="210 빛글"/>
                <a:cs typeface="210 빛글"/>
                <a:sym typeface="210 빛글"/>
              </a:rPr>
              <a:t>Send Data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10243019" y="8401774"/>
            <a:ext cx="3011752" cy="6416"/>
          </a:xfrm>
          <a:prstGeom prst="line">
            <a:avLst/>
          </a:prstGeom>
          <a:ln cap="flat" w="38100">
            <a:solidFill>
              <a:srgbClr val="065E8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1" id="41"/>
          <p:cNvSpPr txBox="true"/>
          <p:nvPr/>
        </p:nvSpPr>
        <p:spPr>
          <a:xfrm rot="0">
            <a:off x="11265614" y="8418844"/>
            <a:ext cx="1245577" cy="33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2"/>
              </a:lnSpc>
              <a:spcBef>
                <a:spcPct val="0"/>
              </a:spcBef>
            </a:pPr>
            <a:r>
              <a:rPr lang="en-US" sz="1923">
                <a:solidFill>
                  <a:srgbClr val="065E87"/>
                </a:solidFill>
                <a:latin typeface="210 빛글"/>
                <a:ea typeface="210 빛글"/>
                <a:cs typeface="210 빛글"/>
                <a:sym typeface="210 빛글"/>
              </a:rPr>
              <a:t>Response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384372" y="561613"/>
            <a:ext cx="5707707" cy="110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3185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M</a:t>
            </a:r>
            <a:r>
              <a:rPr lang="en-US" sz="3185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odel</a:t>
            </a:r>
            <a:r>
              <a:rPr lang="en-US" sz="3185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V</a:t>
            </a:r>
            <a:r>
              <a:rPr lang="en-US" sz="3185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iew</a:t>
            </a:r>
            <a:r>
              <a:rPr lang="en-US" sz="3185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C</a:t>
            </a:r>
            <a:r>
              <a:rPr lang="en-US" sz="3185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ontroller</a:t>
            </a:r>
            <a:r>
              <a:rPr lang="en-US" sz="3185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pattern</a:t>
            </a:r>
          </a:p>
          <a:p>
            <a:pPr algn="ctr">
              <a:lnSpc>
                <a:spcPts val="4459"/>
              </a:lnSpc>
            </a:pPr>
            <a:r>
              <a:rPr lang="en-US" sz="3185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10257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07329" y="624936"/>
            <a:ext cx="10758486" cy="9037128"/>
          </a:xfrm>
          <a:custGeom>
            <a:avLst/>
            <a:gdLst/>
            <a:ahLst/>
            <a:cxnLst/>
            <a:rect r="r" b="b" t="t" l="l"/>
            <a:pathLst>
              <a:path h="9037128" w="10758486">
                <a:moveTo>
                  <a:pt x="0" y="0"/>
                </a:moveTo>
                <a:lnTo>
                  <a:pt x="10758486" y="0"/>
                </a:lnTo>
                <a:lnTo>
                  <a:pt x="10758486" y="9037128"/>
                </a:lnTo>
                <a:lnTo>
                  <a:pt x="0" y="9037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283666" y="844445"/>
            <a:ext cx="690338" cy="33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1927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78340" y="1805685"/>
            <a:ext cx="920441" cy="33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19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관심상품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908443" y="3432570"/>
            <a:ext cx="460236" cy="33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1927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입찰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678340" y="5960725"/>
            <a:ext cx="920441" cy="33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19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구매상품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551515" y="834920"/>
            <a:ext cx="460236" cy="33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19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상품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373643" y="7837303"/>
            <a:ext cx="920441" cy="33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19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문의답변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368679" y="7424036"/>
            <a:ext cx="920441" cy="33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19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문의질문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734008" y="6441461"/>
            <a:ext cx="1150574" cy="33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19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상품이미지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70637" y="609238"/>
            <a:ext cx="12444111" cy="2845451"/>
            <a:chOff x="0" y="0"/>
            <a:chExt cx="3277461" cy="749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7462" cy="749419"/>
            </a:xfrm>
            <a:custGeom>
              <a:avLst/>
              <a:gdLst/>
              <a:ahLst/>
              <a:cxnLst/>
              <a:rect r="r" b="b" t="t" l="l"/>
              <a:pathLst>
                <a:path h="749419" w="3277462">
                  <a:moveTo>
                    <a:pt x="0" y="0"/>
                  </a:moveTo>
                  <a:lnTo>
                    <a:pt x="3277462" y="0"/>
                  </a:lnTo>
                  <a:lnTo>
                    <a:pt x="3277462" y="749419"/>
                  </a:lnTo>
                  <a:lnTo>
                    <a:pt x="0" y="749419"/>
                  </a:lnTo>
                  <a:close/>
                </a:path>
              </a:pathLst>
            </a:custGeom>
            <a:solidFill>
              <a:srgbClr val="F7F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277461" cy="79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30114" y="1137325"/>
            <a:ext cx="12784635" cy="8793440"/>
            <a:chOff x="0" y="0"/>
            <a:chExt cx="812800" cy="559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559055"/>
            </a:xfrm>
            <a:custGeom>
              <a:avLst/>
              <a:gdLst/>
              <a:ahLst/>
              <a:cxnLst/>
              <a:rect r="r" b="b" t="t" l="l"/>
              <a:pathLst>
                <a:path h="5590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59055"/>
                  </a:lnTo>
                  <a:lnTo>
                    <a:pt x="0" y="559055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606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846780" y="609238"/>
            <a:ext cx="1607260" cy="3170549"/>
            <a:chOff x="0" y="0"/>
            <a:chExt cx="412036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2036" cy="812800"/>
            </a:xfrm>
            <a:custGeom>
              <a:avLst/>
              <a:gdLst/>
              <a:ahLst/>
              <a:cxnLst/>
              <a:rect r="r" b="b" t="t" l="l"/>
              <a:pathLst>
                <a:path h="812800" w="412036">
                  <a:moveTo>
                    <a:pt x="0" y="0"/>
                  </a:moveTo>
                  <a:lnTo>
                    <a:pt x="412036" y="0"/>
                  </a:lnTo>
                  <a:lnTo>
                    <a:pt x="4120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1203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28715" y="3226342"/>
            <a:ext cx="12271539" cy="6356162"/>
            <a:chOff x="0" y="0"/>
            <a:chExt cx="3232010" cy="16740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32010" cy="1674051"/>
            </a:xfrm>
            <a:custGeom>
              <a:avLst/>
              <a:gdLst/>
              <a:ahLst/>
              <a:cxnLst/>
              <a:rect r="r" b="b" t="t" l="l"/>
              <a:pathLst>
                <a:path h="1674051" w="3232010">
                  <a:moveTo>
                    <a:pt x="32175" y="0"/>
                  </a:moveTo>
                  <a:lnTo>
                    <a:pt x="3199835" y="0"/>
                  </a:lnTo>
                  <a:cubicBezTo>
                    <a:pt x="3217605" y="0"/>
                    <a:pt x="3232010" y="14405"/>
                    <a:pt x="3232010" y="32175"/>
                  </a:cubicBezTo>
                  <a:lnTo>
                    <a:pt x="3232010" y="1641876"/>
                  </a:lnTo>
                  <a:cubicBezTo>
                    <a:pt x="3232010" y="1650409"/>
                    <a:pt x="3228620" y="1658593"/>
                    <a:pt x="3222586" y="1664627"/>
                  </a:cubicBezTo>
                  <a:cubicBezTo>
                    <a:pt x="3216553" y="1670661"/>
                    <a:pt x="3208369" y="1674051"/>
                    <a:pt x="3199835" y="1674051"/>
                  </a:cubicBezTo>
                  <a:lnTo>
                    <a:pt x="32175" y="1674051"/>
                  </a:lnTo>
                  <a:cubicBezTo>
                    <a:pt x="14405" y="1674051"/>
                    <a:pt x="0" y="1659646"/>
                    <a:pt x="0" y="1641876"/>
                  </a:cubicBezTo>
                  <a:lnTo>
                    <a:pt x="0" y="32175"/>
                  </a:lnTo>
                  <a:cubicBezTo>
                    <a:pt x="0" y="14405"/>
                    <a:pt x="14405" y="0"/>
                    <a:pt x="32175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232010" cy="1721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451785" y="4285085"/>
            <a:ext cx="7355247" cy="3025681"/>
          </a:xfrm>
          <a:custGeom>
            <a:avLst/>
            <a:gdLst/>
            <a:ahLst/>
            <a:cxnLst/>
            <a:rect r="r" b="b" t="t" l="l"/>
            <a:pathLst>
              <a:path h="3025681" w="7355247">
                <a:moveTo>
                  <a:pt x="0" y="0"/>
                </a:moveTo>
                <a:lnTo>
                  <a:pt x="7355247" y="0"/>
                </a:lnTo>
                <a:lnTo>
                  <a:pt x="7355247" y="3025681"/>
                </a:lnTo>
                <a:lnTo>
                  <a:pt x="0" y="3025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551596" y="8328055"/>
            <a:ext cx="11341670" cy="311204"/>
          </a:xfrm>
          <a:custGeom>
            <a:avLst/>
            <a:gdLst/>
            <a:ahLst/>
            <a:cxnLst/>
            <a:rect r="r" b="b" t="t" l="l"/>
            <a:pathLst>
              <a:path h="311204" w="11341670">
                <a:moveTo>
                  <a:pt x="0" y="0"/>
                </a:moveTo>
                <a:lnTo>
                  <a:pt x="11341670" y="0"/>
                </a:lnTo>
                <a:lnTo>
                  <a:pt x="11341670" y="311204"/>
                </a:lnTo>
                <a:lnTo>
                  <a:pt x="0" y="31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577520" y="9095887"/>
            <a:ext cx="9506413" cy="264557"/>
          </a:xfrm>
          <a:custGeom>
            <a:avLst/>
            <a:gdLst/>
            <a:ahLst/>
            <a:cxnLst/>
            <a:rect r="r" b="b" t="t" l="l"/>
            <a:pathLst>
              <a:path h="264557" w="9506413">
                <a:moveTo>
                  <a:pt x="0" y="0"/>
                </a:moveTo>
                <a:lnTo>
                  <a:pt x="9506413" y="0"/>
                </a:lnTo>
                <a:lnTo>
                  <a:pt x="9506413" y="264556"/>
                </a:lnTo>
                <a:lnTo>
                  <a:pt x="0" y="264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92906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21053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560851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842321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192640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474109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825426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106895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457214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738684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08900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37047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 flipV="true">
            <a:off x="6454040" y="74435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8085828" y="74435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9717617" y="74435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11350403" y="726693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2982191" y="74435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17326941" y="795739"/>
            <a:ext cx="200964" cy="194387"/>
          </a:xfrm>
          <a:custGeom>
            <a:avLst/>
            <a:gdLst/>
            <a:ahLst/>
            <a:cxnLst/>
            <a:rect r="r" b="b" t="t" l="l"/>
            <a:pathLst>
              <a:path h="194387" w="200964">
                <a:moveTo>
                  <a:pt x="0" y="0"/>
                </a:moveTo>
                <a:lnTo>
                  <a:pt x="200965" y="0"/>
                </a:lnTo>
                <a:lnTo>
                  <a:pt x="200965" y="194387"/>
                </a:lnTo>
                <a:lnTo>
                  <a:pt x="0" y="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7029582" y="795739"/>
            <a:ext cx="154917" cy="162964"/>
            <a:chOff x="0" y="0"/>
            <a:chExt cx="33326" cy="3505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6982936" y="848436"/>
            <a:ext cx="154917" cy="162964"/>
            <a:chOff x="0" y="0"/>
            <a:chExt cx="33326" cy="3505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6591510" y="876876"/>
            <a:ext cx="269492" cy="50469"/>
          </a:xfrm>
          <a:custGeom>
            <a:avLst/>
            <a:gdLst/>
            <a:ahLst/>
            <a:cxnLst/>
            <a:rect r="r" b="b" t="t" l="l"/>
            <a:pathLst>
              <a:path h="50469" w="269492">
                <a:moveTo>
                  <a:pt x="0" y="0"/>
                </a:moveTo>
                <a:lnTo>
                  <a:pt x="269493" y="0"/>
                </a:lnTo>
                <a:lnTo>
                  <a:pt x="269493" y="50468"/>
                </a:lnTo>
                <a:lnTo>
                  <a:pt x="0" y="50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273220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292F33"/>
                </a:solidFill>
                <a:latin typeface="210 빛글"/>
                <a:ea typeface="210 빛글"/>
                <a:cs typeface="210 빛글"/>
                <a:sym typeface="210 빛글"/>
              </a:rPr>
              <a:t>김정빈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905009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정민지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536797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강수연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169583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정현의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801372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한혜진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433160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이동욱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5256366" y="1757203"/>
            <a:ext cx="12271539" cy="1069088"/>
            <a:chOff x="0" y="0"/>
            <a:chExt cx="3232010" cy="28157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232010" cy="281571"/>
            </a:xfrm>
            <a:custGeom>
              <a:avLst/>
              <a:gdLst/>
              <a:ahLst/>
              <a:cxnLst/>
              <a:rect r="r" b="b" t="t" l="l"/>
              <a:pathLst>
                <a:path h="281571" w="3232010">
                  <a:moveTo>
                    <a:pt x="32175" y="0"/>
                  </a:moveTo>
                  <a:lnTo>
                    <a:pt x="3199835" y="0"/>
                  </a:lnTo>
                  <a:cubicBezTo>
                    <a:pt x="3217605" y="0"/>
                    <a:pt x="3232010" y="14405"/>
                    <a:pt x="3232010" y="32175"/>
                  </a:cubicBezTo>
                  <a:lnTo>
                    <a:pt x="3232010" y="249396"/>
                  </a:lnTo>
                  <a:cubicBezTo>
                    <a:pt x="3232010" y="257929"/>
                    <a:pt x="3228620" y="266113"/>
                    <a:pt x="3222586" y="272147"/>
                  </a:cubicBezTo>
                  <a:cubicBezTo>
                    <a:pt x="3216553" y="278181"/>
                    <a:pt x="3208369" y="281571"/>
                    <a:pt x="3199835" y="281571"/>
                  </a:cubicBezTo>
                  <a:lnTo>
                    <a:pt x="32175" y="281571"/>
                  </a:lnTo>
                  <a:cubicBezTo>
                    <a:pt x="14405" y="281571"/>
                    <a:pt x="0" y="267165"/>
                    <a:pt x="0" y="249396"/>
                  </a:cubicBezTo>
                  <a:lnTo>
                    <a:pt x="0" y="32175"/>
                  </a:lnTo>
                  <a:cubicBezTo>
                    <a:pt x="0" y="14405"/>
                    <a:pt x="14405" y="0"/>
                    <a:pt x="32175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3232010" cy="329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5471376" y="1794594"/>
            <a:ext cx="11558205" cy="257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8"/>
              </a:lnSpc>
            </a:pPr>
            <a:r>
              <a:rPr lang="en-US" sz="161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로그인을 하지 않은사람, 질문을 한 사용자, 상품을 업데이트를 한 사용자가 모두 조회할 수 있는 </a:t>
            </a:r>
          </a:p>
          <a:p>
            <a:pPr algn="just">
              <a:lnSpc>
                <a:spcPts val="2258"/>
              </a:lnSpc>
            </a:pPr>
            <a:r>
              <a:rPr lang="en-US" sz="161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상세페이지의 QnA 에서 사용자가 구분되어있지 않기 때문에 </a:t>
            </a:r>
          </a:p>
          <a:p>
            <a:pPr algn="just">
              <a:lnSpc>
                <a:spcPts val="2258"/>
              </a:lnSpc>
            </a:pPr>
            <a:r>
              <a:rPr lang="en-US" sz="161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질문에 답변을 하기, 문의를 삭제하기 기능을 구현할 때 userNo를 구별하지 못 함</a:t>
            </a:r>
          </a:p>
          <a:p>
            <a:pPr algn="just">
              <a:lnSpc>
                <a:spcPts val="2258"/>
              </a:lnSpc>
            </a:pPr>
          </a:p>
          <a:p>
            <a:pPr algn="just">
              <a:lnSpc>
                <a:spcPts val="2258"/>
              </a:lnSpc>
            </a:pPr>
          </a:p>
          <a:p>
            <a:pPr algn="just">
              <a:lnSpc>
                <a:spcPts val="2258"/>
              </a:lnSpc>
            </a:pPr>
            <a:r>
              <a:rPr lang="en-US" sz="161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아이템 넘버와 유저 넘버를 비교하고, 질문 넘버와 유저 넘버를 비교하는 메서드를 생성.</a:t>
            </a:r>
          </a:p>
          <a:p>
            <a:pPr algn="just">
              <a:lnSpc>
                <a:spcPts val="2258"/>
              </a:lnSpc>
            </a:pPr>
            <a:r>
              <a:rPr lang="en-US" sz="161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해당하지 않는 경우는 null 값이 반환 될 수 있도록 boolean -&gt; Boolean 타입으로 변경.</a:t>
            </a:r>
          </a:p>
          <a:p>
            <a:pPr algn="just">
              <a:lnSpc>
                <a:spcPts val="2258"/>
              </a:lnSpc>
            </a:pPr>
            <a:r>
              <a:rPr lang="en-US" sz="161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jsp에서 현재 로그인한 세션의 유저와 비교하여 활용함.</a:t>
            </a:r>
          </a:p>
          <a:p>
            <a:pPr algn="just">
              <a:lnSpc>
                <a:spcPts val="2258"/>
              </a:lnSpc>
              <a:spcBef>
                <a:spcPct val="0"/>
              </a:spcBef>
            </a:pPr>
            <a:r>
              <a:rPr lang="en-US" sz="161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551596" y="7548891"/>
            <a:ext cx="2343241" cy="40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4"/>
              </a:lnSpc>
              <a:spcBef>
                <a:spcPct val="0"/>
              </a:spcBef>
            </a:pPr>
            <a:r>
              <a:rPr lang="en-US" sz="233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canAnswer EX)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551596" y="8081103"/>
            <a:ext cx="7666490" cy="24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답변 내용이 없고, 세션이 있으며 상품을 등록한 사람이 맞다면 c:if 동작 ( 상품 문의 답변하기 등등)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577520" y="8830818"/>
            <a:ext cx="7411514" cy="24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74"/>
              </a:lnSpc>
              <a:spcBef>
                <a:spcPct val="0"/>
              </a:spcBef>
            </a:pPr>
            <a:r>
              <a:rPr lang="en-US" sz="141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세션이 있고, 상품을 등록한 사람이 아니면 c:if 동작 ( 상품문의하기, 나의문의 보기 등등)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228715" y="2812004"/>
            <a:ext cx="2221038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[SOLUTION]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860987" y="1289651"/>
            <a:ext cx="2221038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[ISSUE]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77" id="77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grpSp>
        <p:nvGrpSpPr>
          <p:cNvPr name="Group 83" id="83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86" id="86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  <p:grpSp>
        <p:nvGrpSpPr>
          <p:cNvPr name="Group 87" id="87"/>
          <p:cNvGrpSpPr/>
          <p:nvPr/>
        </p:nvGrpSpPr>
        <p:grpSpPr>
          <a:xfrm rot="0">
            <a:off x="4830114" y="609238"/>
            <a:ext cx="12784635" cy="9321527"/>
            <a:chOff x="0" y="0"/>
            <a:chExt cx="3367147" cy="2455052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3367147" cy="2455052"/>
            </a:xfrm>
            <a:custGeom>
              <a:avLst/>
              <a:gdLst/>
              <a:ahLst/>
              <a:cxnLst/>
              <a:rect r="r" b="b" t="t" l="l"/>
              <a:pathLst>
                <a:path h="2455052" w="3367147">
                  <a:moveTo>
                    <a:pt x="0" y="0"/>
                  </a:moveTo>
                  <a:lnTo>
                    <a:pt x="3367147" y="0"/>
                  </a:lnTo>
                  <a:lnTo>
                    <a:pt x="3367147" y="2455052"/>
                  </a:lnTo>
                  <a:lnTo>
                    <a:pt x="0" y="2455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9" id="89"/>
            <p:cNvSpPr txBox="true"/>
            <p:nvPr/>
          </p:nvSpPr>
          <p:spPr>
            <a:xfrm>
              <a:off x="0" y="-47625"/>
              <a:ext cx="3367147" cy="2502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0114" y="609238"/>
            <a:ext cx="12784635" cy="9321527"/>
            <a:chOff x="0" y="0"/>
            <a:chExt cx="3367147" cy="24550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7147" cy="2455052"/>
            </a:xfrm>
            <a:custGeom>
              <a:avLst/>
              <a:gdLst/>
              <a:ahLst/>
              <a:cxnLst/>
              <a:rect r="r" b="b" t="t" l="l"/>
              <a:pathLst>
                <a:path h="2455052" w="3367147">
                  <a:moveTo>
                    <a:pt x="0" y="0"/>
                  </a:moveTo>
                  <a:lnTo>
                    <a:pt x="3367147" y="0"/>
                  </a:lnTo>
                  <a:lnTo>
                    <a:pt x="3367147" y="2455052"/>
                  </a:lnTo>
                  <a:lnTo>
                    <a:pt x="0" y="2455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67147" cy="2502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860987" y="609238"/>
            <a:ext cx="12753761" cy="2845451"/>
            <a:chOff x="0" y="0"/>
            <a:chExt cx="3359015" cy="7494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9015" cy="749419"/>
            </a:xfrm>
            <a:custGeom>
              <a:avLst/>
              <a:gdLst/>
              <a:ahLst/>
              <a:cxnLst/>
              <a:rect r="r" b="b" t="t" l="l"/>
              <a:pathLst>
                <a:path h="749419" w="3359015">
                  <a:moveTo>
                    <a:pt x="0" y="0"/>
                  </a:moveTo>
                  <a:lnTo>
                    <a:pt x="3359015" y="0"/>
                  </a:lnTo>
                  <a:lnTo>
                    <a:pt x="3359015" y="749419"/>
                  </a:lnTo>
                  <a:lnTo>
                    <a:pt x="0" y="749419"/>
                  </a:lnTo>
                  <a:close/>
                </a:path>
              </a:pathLst>
            </a:custGeom>
            <a:solidFill>
              <a:srgbClr val="F7FB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359015" cy="79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30114" y="1137325"/>
            <a:ext cx="12784635" cy="8793440"/>
            <a:chOff x="0" y="0"/>
            <a:chExt cx="812800" cy="5590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559055"/>
            </a:xfrm>
            <a:custGeom>
              <a:avLst/>
              <a:gdLst/>
              <a:ahLst/>
              <a:cxnLst/>
              <a:rect r="r" b="b" t="t" l="l"/>
              <a:pathLst>
                <a:path h="5590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59055"/>
                  </a:lnTo>
                  <a:lnTo>
                    <a:pt x="0" y="559055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606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66304" y="609238"/>
            <a:ext cx="1607260" cy="3170549"/>
            <a:chOff x="0" y="0"/>
            <a:chExt cx="41203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2036" cy="812800"/>
            </a:xfrm>
            <a:custGeom>
              <a:avLst/>
              <a:gdLst/>
              <a:ahLst/>
              <a:cxnLst/>
              <a:rect r="r" b="b" t="t" l="l"/>
              <a:pathLst>
                <a:path h="812800" w="412036">
                  <a:moveTo>
                    <a:pt x="0" y="0"/>
                  </a:moveTo>
                  <a:lnTo>
                    <a:pt x="412036" y="0"/>
                  </a:lnTo>
                  <a:lnTo>
                    <a:pt x="4120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1203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92906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1053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560851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42321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192640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474109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25426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106895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457214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738684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08900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37047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flipV="true">
            <a:off x="9717617" y="74435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11350403" y="726693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2982191" y="74435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7326941" y="795739"/>
            <a:ext cx="200964" cy="194387"/>
          </a:xfrm>
          <a:custGeom>
            <a:avLst/>
            <a:gdLst/>
            <a:ahLst/>
            <a:cxnLst/>
            <a:rect r="r" b="b" t="t" l="l"/>
            <a:pathLst>
              <a:path h="194387" w="200964">
                <a:moveTo>
                  <a:pt x="0" y="0"/>
                </a:moveTo>
                <a:lnTo>
                  <a:pt x="200965" y="0"/>
                </a:lnTo>
                <a:lnTo>
                  <a:pt x="200965" y="194387"/>
                </a:lnTo>
                <a:lnTo>
                  <a:pt x="0" y="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7029582" y="795739"/>
            <a:ext cx="154917" cy="162964"/>
            <a:chOff x="0" y="0"/>
            <a:chExt cx="33326" cy="3505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982936" y="848436"/>
            <a:ext cx="154917" cy="162964"/>
            <a:chOff x="0" y="0"/>
            <a:chExt cx="33326" cy="3505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6591510" y="876876"/>
            <a:ext cx="269492" cy="50469"/>
          </a:xfrm>
          <a:custGeom>
            <a:avLst/>
            <a:gdLst/>
            <a:ahLst/>
            <a:cxnLst/>
            <a:rect r="r" b="b" t="t" l="l"/>
            <a:pathLst>
              <a:path h="50469" w="269492">
                <a:moveTo>
                  <a:pt x="0" y="0"/>
                </a:moveTo>
                <a:lnTo>
                  <a:pt x="269493" y="0"/>
                </a:lnTo>
                <a:lnTo>
                  <a:pt x="269493" y="50468"/>
                </a:lnTo>
                <a:lnTo>
                  <a:pt x="0" y="50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5273220" y="702007"/>
            <a:ext cx="772371" cy="33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김정빈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05009" y="693106"/>
            <a:ext cx="772371" cy="33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정민지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536797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강수연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169583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정현의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801372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한혜진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33160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이동욱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180162" y="2068447"/>
            <a:ext cx="2221038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[SOLUTION]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860987" y="1289651"/>
            <a:ext cx="2221038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[ISSUE]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5256366" y="2483299"/>
            <a:ext cx="12271539" cy="7331242"/>
            <a:chOff x="0" y="0"/>
            <a:chExt cx="3232010" cy="193086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232010" cy="1930862"/>
            </a:xfrm>
            <a:custGeom>
              <a:avLst/>
              <a:gdLst/>
              <a:ahLst/>
              <a:cxnLst/>
              <a:rect r="r" b="b" t="t" l="l"/>
              <a:pathLst>
                <a:path h="1930862" w="3232010">
                  <a:moveTo>
                    <a:pt x="32175" y="0"/>
                  </a:moveTo>
                  <a:lnTo>
                    <a:pt x="3199835" y="0"/>
                  </a:lnTo>
                  <a:cubicBezTo>
                    <a:pt x="3217605" y="0"/>
                    <a:pt x="3232010" y="14405"/>
                    <a:pt x="3232010" y="32175"/>
                  </a:cubicBezTo>
                  <a:lnTo>
                    <a:pt x="3232010" y="1898687"/>
                  </a:lnTo>
                  <a:cubicBezTo>
                    <a:pt x="3232010" y="1916457"/>
                    <a:pt x="3217605" y="1930862"/>
                    <a:pt x="3199835" y="1930862"/>
                  </a:cubicBezTo>
                  <a:lnTo>
                    <a:pt x="32175" y="1930862"/>
                  </a:lnTo>
                  <a:cubicBezTo>
                    <a:pt x="23642" y="1930862"/>
                    <a:pt x="15458" y="1927472"/>
                    <a:pt x="9424" y="1921438"/>
                  </a:cubicBezTo>
                  <a:cubicBezTo>
                    <a:pt x="3390" y="1915404"/>
                    <a:pt x="0" y="1907220"/>
                    <a:pt x="0" y="1898687"/>
                  </a:cubicBezTo>
                  <a:lnTo>
                    <a:pt x="0" y="32175"/>
                  </a:lnTo>
                  <a:cubicBezTo>
                    <a:pt x="0" y="14405"/>
                    <a:pt x="14405" y="0"/>
                    <a:pt x="32175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3232010" cy="1978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2168507" y="4103637"/>
            <a:ext cx="5063584" cy="2331914"/>
          </a:xfrm>
          <a:custGeom>
            <a:avLst/>
            <a:gdLst/>
            <a:ahLst/>
            <a:cxnLst/>
            <a:rect r="r" b="b" t="t" l="l"/>
            <a:pathLst>
              <a:path h="2331914" w="5063584">
                <a:moveTo>
                  <a:pt x="0" y="0"/>
                </a:moveTo>
                <a:lnTo>
                  <a:pt x="5063584" y="0"/>
                </a:lnTo>
                <a:lnTo>
                  <a:pt x="5063584" y="2331914"/>
                </a:lnTo>
                <a:lnTo>
                  <a:pt x="0" y="2331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5519189" y="6583443"/>
            <a:ext cx="7858403" cy="1816785"/>
          </a:xfrm>
          <a:custGeom>
            <a:avLst/>
            <a:gdLst/>
            <a:ahLst/>
            <a:cxnLst/>
            <a:rect r="r" b="b" t="t" l="l"/>
            <a:pathLst>
              <a:path h="1816785" w="7858403">
                <a:moveTo>
                  <a:pt x="0" y="0"/>
                </a:moveTo>
                <a:lnTo>
                  <a:pt x="7858403" y="0"/>
                </a:lnTo>
                <a:lnTo>
                  <a:pt x="7858403" y="1816785"/>
                </a:lnTo>
                <a:lnTo>
                  <a:pt x="0" y="18167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5519189" y="4103637"/>
            <a:ext cx="6497308" cy="2479806"/>
          </a:xfrm>
          <a:custGeom>
            <a:avLst/>
            <a:gdLst/>
            <a:ahLst/>
            <a:cxnLst/>
            <a:rect r="r" b="b" t="t" l="l"/>
            <a:pathLst>
              <a:path h="2479806" w="6497308">
                <a:moveTo>
                  <a:pt x="0" y="0"/>
                </a:moveTo>
                <a:lnTo>
                  <a:pt x="6497308" y="0"/>
                </a:lnTo>
                <a:lnTo>
                  <a:pt x="6497308" y="2479806"/>
                </a:lnTo>
                <a:lnTo>
                  <a:pt x="0" y="24798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5519189" y="8303869"/>
            <a:ext cx="7858403" cy="1218052"/>
          </a:xfrm>
          <a:custGeom>
            <a:avLst/>
            <a:gdLst/>
            <a:ahLst/>
            <a:cxnLst/>
            <a:rect r="r" b="b" t="t" l="l"/>
            <a:pathLst>
              <a:path h="1218052" w="7858403">
                <a:moveTo>
                  <a:pt x="0" y="0"/>
                </a:moveTo>
                <a:lnTo>
                  <a:pt x="7858403" y="0"/>
                </a:lnTo>
                <a:lnTo>
                  <a:pt x="7858403" y="1218053"/>
                </a:lnTo>
                <a:lnTo>
                  <a:pt x="0" y="1218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5430773" y="1716215"/>
            <a:ext cx="12071932" cy="24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21"/>
              </a:lnSpc>
              <a:spcBef>
                <a:spcPct val="0"/>
              </a:spcBef>
            </a:pPr>
            <a:r>
              <a:rPr lang="en-US" sz="144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수정 페이지에서 새로운 이미지를 저장할 때, 기존에 저장된 이미지들이 모두 삭제되고 새로운 이미지로만 교체되는 문제가 발생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440298" y="2393914"/>
            <a:ext cx="12857227" cy="131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이미지 목록 불러오기: 데이터베이스에서 기존에 저장된 이미지들의 목록을 불러옵니다. 이를 통해 현재 저장된 이미지들을 확인할 수 있습니다.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삭제 기능 추가: 각 이미지 옆에 삭제 버튼을 추가하여 사용자가 원하지 않는 이미지를 선택적으로 삭제할 수 있도록 합니다. 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새로운 이미지 추가: 사용자가 새로운 이미지를 선택하면, 기존 이미지 목록에 추가되도록 합니다.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56" id="56"/>
          <p:cNvSpPr txBox="true"/>
          <p:nvPr/>
        </p:nvSpPr>
        <p:spPr>
          <a:xfrm rot="0">
            <a:off x="5430773" y="3694246"/>
            <a:ext cx="3779835" cy="3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8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업데이트 된 이미지 목록 저장 EX)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grpSp>
        <p:nvGrpSpPr>
          <p:cNvPr name="Group 81" id="81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  <p:grpSp>
        <p:nvGrpSpPr>
          <p:cNvPr name="Group 85" id="85"/>
          <p:cNvGrpSpPr/>
          <p:nvPr/>
        </p:nvGrpSpPr>
        <p:grpSpPr>
          <a:xfrm rot="0">
            <a:off x="5256366" y="1668649"/>
            <a:ext cx="12271539" cy="363315"/>
            <a:chOff x="0" y="0"/>
            <a:chExt cx="3232010" cy="95688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3232010" cy="95688"/>
            </a:xfrm>
            <a:custGeom>
              <a:avLst/>
              <a:gdLst/>
              <a:ahLst/>
              <a:cxnLst/>
              <a:rect r="r" b="b" t="t" l="l"/>
              <a:pathLst>
                <a:path h="95688" w="3232010">
                  <a:moveTo>
                    <a:pt x="32175" y="0"/>
                  </a:moveTo>
                  <a:lnTo>
                    <a:pt x="3199835" y="0"/>
                  </a:lnTo>
                  <a:cubicBezTo>
                    <a:pt x="3217605" y="0"/>
                    <a:pt x="3232010" y="14405"/>
                    <a:pt x="3232010" y="32175"/>
                  </a:cubicBezTo>
                  <a:lnTo>
                    <a:pt x="3232010" y="63513"/>
                  </a:lnTo>
                  <a:cubicBezTo>
                    <a:pt x="3232010" y="81283"/>
                    <a:pt x="3217605" y="95688"/>
                    <a:pt x="3199835" y="95688"/>
                  </a:cubicBezTo>
                  <a:lnTo>
                    <a:pt x="32175" y="95688"/>
                  </a:lnTo>
                  <a:cubicBezTo>
                    <a:pt x="14405" y="95688"/>
                    <a:pt x="0" y="81283"/>
                    <a:pt x="0" y="63513"/>
                  </a:cubicBezTo>
                  <a:lnTo>
                    <a:pt x="0" y="32175"/>
                  </a:lnTo>
                  <a:cubicBezTo>
                    <a:pt x="0" y="14405"/>
                    <a:pt x="14405" y="0"/>
                    <a:pt x="32175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47625"/>
              <a:ext cx="3232010" cy="143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0114" y="647338"/>
            <a:ext cx="12784635" cy="9321527"/>
            <a:chOff x="0" y="0"/>
            <a:chExt cx="3367147" cy="24550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7147" cy="2455052"/>
            </a:xfrm>
            <a:custGeom>
              <a:avLst/>
              <a:gdLst/>
              <a:ahLst/>
              <a:cxnLst/>
              <a:rect r="r" b="b" t="t" l="l"/>
              <a:pathLst>
                <a:path h="2455052" w="3367147">
                  <a:moveTo>
                    <a:pt x="0" y="0"/>
                  </a:moveTo>
                  <a:lnTo>
                    <a:pt x="3367147" y="0"/>
                  </a:lnTo>
                  <a:lnTo>
                    <a:pt x="3367147" y="2455052"/>
                  </a:lnTo>
                  <a:lnTo>
                    <a:pt x="0" y="2455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67147" cy="2502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60987" y="609238"/>
            <a:ext cx="12753761" cy="2845451"/>
            <a:chOff x="0" y="0"/>
            <a:chExt cx="3359015" cy="7494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59015" cy="749419"/>
            </a:xfrm>
            <a:custGeom>
              <a:avLst/>
              <a:gdLst/>
              <a:ahLst/>
              <a:cxnLst/>
              <a:rect r="r" b="b" t="t" l="l"/>
              <a:pathLst>
                <a:path h="749419" w="3359015">
                  <a:moveTo>
                    <a:pt x="0" y="0"/>
                  </a:moveTo>
                  <a:lnTo>
                    <a:pt x="3359015" y="0"/>
                  </a:lnTo>
                  <a:lnTo>
                    <a:pt x="3359015" y="749419"/>
                  </a:lnTo>
                  <a:lnTo>
                    <a:pt x="0" y="749419"/>
                  </a:lnTo>
                  <a:close/>
                </a:path>
              </a:pathLst>
            </a:custGeom>
            <a:solidFill>
              <a:srgbClr val="F7FB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59015" cy="79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30114" y="1175425"/>
            <a:ext cx="12784635" cy="8793440"/>
            <a:chOff x="0" y="0"/>
            <a:chExt cx="812800" cy="559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559055"/>
            </a:xfrm>
            <a:custGeom>
              <a:avLst/>
              <a:gdLst/>
              <a:ahLst/>
              <a:cxnLst/>
              <a:rect r="r" b="b" t="t" l="l"/>
              <a:pathLst>
                <a:path h="5590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59055"/>
                  </a:lnTo>
                  <a:lnTo>
                    <a:pt x="0" y="559055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606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8591" y="609238"/>
            <a:ext cx="1607260" cy="3170549"/>
            <a:chOff x="0" y="0"/>
            <a:chExt cx="41203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2036" cy="812800"/>
            </a:xfrm>
            <a:custGeom>
              <a:avLst/>
              <a:gdLst/>
              <a:ahLst/>
              <a:cxnLst/>
              <a:rect r="r" b="b" t="t" l="l"/>
              <a:pathLst>
                <a:path h="812800" w="412036">
                  <a:moveTo>
                    <a:pt x="0" y="0"/>
                  </a:moveTo>
                  <a:lnTo>
                    <a:pt x="412036" y="0"/>
                  </a:lnTo>
                  <a:lnTo>
                    <a:pt x="4120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1203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1053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60851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42321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192640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474109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825426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06895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457214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38684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08900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37047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 flipV="true">
            <a:off x="11350403" y="726693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12982191" y="74435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7326941" y="795739"/>
            <a:ext cx="200964" cy="194387"/>
          </a:xfrm>
          <a:custGeom>
            <a:avLst/>
            <a:gdLst/>
            <a:ahLst/>
            <a:cxnLst/>
            <a:rect r="r" b="b" t="t" l="l"/>
            <a:pathLst>
              <a:path h="194387" w="200964">
                <a:moveTo>
                  <a:pt x="0" y="0"/>
                </a:moveTo>
                <a:lnTo>
                  <a:pt x="200965" y="0"/>
                </a:lnTo>
                <a:lnTo>
                  <a:pt x="200965" y="194387"/>
                </a:lnTo>
                <a:lnTo>
                  <a:pt x="0" y="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7029582" y="795739"/>
            <a:ext cx="154917" cy="162964"/>
            <a:chOff x="0" y="0"/>
            <a:chExt cx="33326" cy="35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982936" y="848436"/>
            <a:ext cx="154917" cy="162964"/>
            <a:chOff x="0" y="0"/>
            <a:chExt cx="33326" cy="350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6591510" y="876876"/>
            <a:ext cx="269492" cy="50469"/>
          </a:xfrm>
          <a:custGeom>
            <a:avLst/>
            <a:gdLst/>
            <a:ahLst/>
            <a:cxnLst/>
            <a:rect r="r" b="b" t="t" l="l"/>
            <a:pathLst>
              <a:path h="50469" w="269492">
                <a:moveTo>
                  <a:pt x="0" y="0"/>
                </a:moveTo>
                <a:lnTo>
                  <a:pt x="269493" y="0"/>
                </a:lnTo>
                <a:lnTo>
                  <a:pt x="269493" y="50468"/>
                </a:lnTo>
                <a:lnTo>
                  <a:pt x="0" y="504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5273220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김정빈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05009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정민지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536797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292F33"/>
                </a:solidFill>
                <a:latin typeface="210 빛글"/>
                <a:ea typeface="210 빛글"/>
                <a:cs typeface="210 빛글"/>
                <a:sym typeface="210 빛글"/>
              </a:rPr>
              <a:t>강수연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69583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정현의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01372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한혜진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33160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이동욱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164515" y="3110340"/>
            <a:ext cx="2221038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[SOLUTION]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860987" y="1289651"/>
            <a:ext cx="2221038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[ISSUE]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462887" y="3985508"/>
            <a:ext cx="3779835" cy="3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8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이미지 파일 저장 EX)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5273220" y="3544242"/>
            <a:ext cx="12271539" cy="6216523"/>
            <a:chOff x="0" y="0"/>
            <a:chExt cx="3232010" cy="163727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232010" cy="1637274"/>
            </a:xfrm>
            <a:custGeom>
              <a:avLst/>
              <a:gdLst/>
              <a:ahLst/>
              <a:cxnLst/>
              <a:rect r="r" b="b" t="t" l="l"/>
              <a:pathLst>
                <a:path h="1637274" w="3232010">
                  <a:moveTo>
                    <a:pt x="32175" y="0"/>
                  </a:moveTo>
                  <a:lnTo>
                    <a:pt x="3199835" y="0"/>
                  </a:lnTo>
                  <a:cubicBezTo>
                    <a:pt x="3217605" y="0"/>
                    <a:pt x="3232010" y="14405"/>
                    <a:pt x="3232010" y="32175"/>
                  </a:cubicBezTo>
                  <a:lnTo>
                    <a:pt x="3232010" y="1605099"/>
                  </a:lnTo>
                  <a:cubicBezTo>
                    <a:pt x="3232010" y="1622868"/>
                    <a:pt x="3217605" y="1637274"/>
                    <a:pt x="3199835" y="1637274"/>
                  </a:cubicBezTo>
                  <a:lnTo>
                    <a:pt x="32175" y="1637274"/>
                  </a:lnTo>
                  <a:cubicBezTo>
                    <a:pt x="23642" y="1637274"/>
                    <a:pt x="15458" y="1633884"/>
                    <a:pt x="9424" y="1627850"/>
                  </a:cubicBezTo>
                  <a:cubicBezTo>
                    <a:pt x="3390" y="1621816"/>
                    <a:pt x="0" y="1613632"/>
                    <a:pt x="0" y="1605099"/>
                  </a:cubicBezTo>
                  <a:lnTo>
                    <a:pt x="0" y="32175"/>
                  </a:lnTo>
                  <a:cubicBezTo>
                    <a:pt x="0" y="14405"/>
                    <a:pt x="14405" y="0"/>
                    <a:pt x="32175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3232010" cy="1684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5509590" y="4355106"/>
            <a:ext cx="8649164" cy="826494"/>
          </a:xfrm>
          <a:custGeom>
            <a:avLst/>
            <a:gdLst/>
            <a:ahLst/>
            <a:cxnLst/>
            <a:rect r="r" b="b" t="t" l="l"/>
            <a:pathLst>
              <a:path h="826494" w="8649164">
                <a:moveTo>
                  <a:pt x="0" y="0"/>
                </a:moveTo>
                <a:lnTo>
                  <a:pt x="8649164" y="0"/>
                </a:lnTo>
                <a:lnTo>
                  <a:pt x="8649164" y="826494"/>
                </a:lnTo>
                <a:lnTo>
                  <a:pt x="0" y="82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5476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5509590" y="5181600"/>
            <a:ext cx="10864728" cy="4353333"/>
          </a:xfrm>
          <a:custGeom>
            <a:avLst/>
            <a:gdLst/>
            <a:ahLst/>
            <a:cxnLst/>
            <a:rect r="r" b="b" t="t" l="l"/>
            <a:pathLst>
              <a:path h="4353333" w="10864728">
                <a:moveTo>
                  <a:pt x="0" y="0"/>
                </a:moveTo>
                <a:lnTo>
                  <a:pt x="10864728" y="0"/>
                </a:lnTo>
                <a:lnTo>
                  <a:pt x="10864728" y="4353333"/>
                </a:lnTo>
                <a:lnTo>
                  <a:pt x="0" y="43533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0465649" y="7925479"/>
            <a:ext cx="5688090" cy="1585555"/>
          </a:xfrm>
          <a:custGeom>
            <a:avLst/>
            <a:gdLst/>
            <a:ahLst/>
            <a:cxnLst/>
            <a:rect r="r" b="b" t="t" l="l"/>
            <a:pathLst>
              <a:path h="1585555" w="5688090">
                <a:moveTo>
                  <a:pt x="0" y="0"/>
                </a:moveTo>
                <a:lnTo>
                  <a:pt x="5688090" y="0"/>
                </a:lnTo>
                <a:lnTo>
                  <a:pt x="5688090" y="1585555"/>
                </a:lnTo>
                <a:lnTo>
                  <a:pt x="0" y="1585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AutoShape 52" id="52"/>
          <p:cNvSpPr/>
          <p:nvPr/>
        </p:nvSpPr>
        <p:spPr>
          <a:xfrm>
            <a:off x="5544546" y="5148262"/>
            <a:ext cx="2119475" cy="0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0">
            <a:off x="5256366" y="1735716"/>
            <a:ext cx="12271539" cy="1243912"/>
            <a:chOff x="0" y="0"/>
            <a:chExt cx="3232010" cy="32761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232010" cy="327615"/>
            </a:xfrm>
            <a:custGeom>
              <a:avLst/>
              <a:gdLst/>
              <a:ahLst/>
              <a:cxnLst/>
              <a:rect r="r" b="b" t="t" l="l"/>
              <a:pathLst>
                <a:path h="327615" w="3232010">
                  <a:moveTo>
                    <a:pt x="32175" y="0"/>
                  </a:moveTo>
                  <a:lnTo>
                    <a:pt x="3199835" y="0"/>
                  </a:lnTo>
                  <a:cubicBezTo>
                    <a:pt x="3217605" y="0"/>
                    <a:pt x="3232010" y="14405"/>
                    <a:pt x="3232010" y="32175"/>
                  </a:cubicBezTo>
                  <a:lnTo>
                    <a:pt x="3232010" y="295440"/>
                  </a:lnTo>
                  <a:cubicBezTo>
                    <a:pt x="3232010" y="303973"/>
                    <a:pt x="3228620" y="312157"/>
                    <a:pt x="3222586" y="318191"/>
                  </a:cubicBezTo>
                  <a:cubicBezTo>
                    <a:pt x="3216553" y="324225"/>
                    <a:pt x="3208369" y="327615"/>
                    <a:pt x="3199835" y="327615"/>
                  </a:cubicBezTo>
                  <a:lnTo>
                    <a:pt x="32175" y="327615"/>
                  </a:lnTo>
                  <a:cubicBezTo>
                    <a:pt x="14405" y="327615"/>
                    <a:pt x="0" y="313209"/>
                    <a:pt x="0" y="295440"/>
                  </a:cubicBezTo>
                  <a:lnTo>
                    <a:pt x="0" y="32175"/>
                  </a:lnTo>
                  <a:cubicBezTo>
                    <a:pt x="0" y="14405"/>
                    <a:pt x="14405" y="0"/>
                    <a:pt x="32175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3232010" cy="375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5462887" y="1755079"/>
            <a:ext cx="8463813" cy="165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84"/>
              </a:lnSpc>
            </a:pPr>
            <a:r>
              <a:rPr lang="en-US" sz="156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Spring에서 이미지 파일 받아올 경우, byte[]로 받아올 수 없는 문제</a:t>
            </a:r>
          </a:p>
          <a:p>
            <a:pPr algn="just" marL="336919" indent="-168459" lvl="1">
              <a:lnSpc>
                <a:spcPts val="2184"/>
              </a:lnSpc>
              <a:buFont typeface="Arial"/>
              <a:buChar char="•"/>
            </a:pPr>
            <a:r>
              <a:rPr lang="en-US" sz="156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 파일의 크기가 클 경우, OutOfMemoryError 발생 O</a:t>
            </a:r>
          </a:p>
          <a:p>
            <a:pPr algn="just" marL="673838" indent="-224613" lvl="2">
              <a:lnSpc>
                <a:spcPts val="2184"/>
              </a:lnSpc>
              <a:buFont typeface="Arial"/>
              <a:buChar char="⚬"/>
            </a:pPr>
            <a:r>
              <a:rPr lang="en-US" sz="156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특히, 서버에서 여러 클라이언트의 파일을 동시에 처리할 때, 메모리 사용량 급증</a:t>
            </a:r>
          </a:p>
          <a:p>
            <a:pPr algn="just" marL="336919" indent="-168459" lvl="1">
              <a:lnSpc>
                <a:spcPts val="2184"/>
              </a:lnSpc>
              <a:buFont typeface="Arial"/>
              <a:buChar char="•"/>
            </a:pPr>
            <a:r>
              <a:rPr lang="en-US" sz="156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byte[]로 직접 변환하는 과정에서 성능 저하 발생 가능성 O</a:t>
            </a:r>
          </a:p>
          <a:p>
            <a:pPr algn="just">
              <a:lnSpc>
                <a:spcPts val="2184"/>
              </a:lnSpc>
            </a:pPr>
          </a:p>
          <a:p>
            <a:pPr algn="just">
              <a:lnSpc>
                <a:spcPts val="2184"/>
              </a:lnSpc>
              <a:spcBef>
                <a:spcPct val="0"/>
              </a:spcBef>
            </a:pPr>
          </a:p>
        </p:txBody>
      </p:sp>
      <p:sp>
        <p:nvSpPr>
          <p:cNvPr name="Freeform 57" id="57"/>
          <p:cNvSpPr/>
          <p:nvPr/>
        </p:nvSpPr>
        <p:spPr>
          <a:xfrm flipH="false" flipV="false" rot="0">
            <a:off x="492906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5427281" y="3601277"/>
            <a:ext cx="7932799" cy="31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2"/>
              </a:lnSpc>
              <a:spcBef>
                <a:spcPct val="0"/>
              </a:spcBef>
            </a:pPr>
            <a:r>
              <a:rPr lang="en-US" sz="172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ByteArrayResource로 이미지파일 받은 후 base64 인코딩하여 String 형식으로 저장</a:t>
            </a:r>
          </a:p>
        </p:txBody>
      </p:sp>
      <p:sp>
        <p:nvSpPr>
          <p:cNvPr name="AutoShape 59" id="59"/>
          <p:cNvSpPr/>
          <p:nvPr/>
        </p:nvSpPr>
        <p:spPr>
          <a:xfrm flipV="true">
            <a:off x="6494176" y="792883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0" id="60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78" id="78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grpSp>
        <p:nvGrpSpPr>
          <p:cNvPr name="Group 84" id="84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87" id="87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60987" y="609238"/>
            <a:ext cx="12753761" cy="2845451"/>
            <a:chOff x="0" y="0"/>
            <a:chExt cx="3359015" cy="749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59015" cy="749419"/>
            </a:xfrm>
            <a:custGeom>
              <a:avLst/>
              <a:gdLst/>
              <a:ahLst/>
              <a:cxnLst/>
              <a:rect r="r" b="b" t="t" l="l"/>
              <a:pathLst>
                <a:path h="749419" w="3359015">
                  <a:moveTo>
                    <a:pt x="0" y="0"/>
                  </a:moveTo>
                  <a:lnTo>
                    <a:pt x="3359015" y="0"/>
                  </a:lnTo>
                  <a:lnTo>
                    <a:pt x="3359015" y="749419"/>
                  </a:lnTo>
                  <a:lnTo>
                    <a:pt x="0" y="749419"/>
                  </a:lnTo>
                  <a:close/>
                </a:path>
              </a:pathLst>
            </a:custGeom>
            <a:solidFill>
              <a:srgbClr val="F7F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59015" cy="79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30114" y="1137325"/>
            <a:ext cx="12784635" cy="8793440"/>
            <a:chOff x="0" y="0"/>
            <a:chExt cx="812800" cy="559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559055"/>
            </a:xfrm>
            <a:custGeom>
              <a:avLst/>
              <a:gdLst/>
              <a:ahLst/>
              <a:cxnLst/>
              <a:rect r="r" b="b" t="t" l="l"/>
              <a:pathLst>
                <a:path h="5590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59055"/>
                  </a:lnTo>
                  <a:lnTo>
                    <a:pt x="0" y="559055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606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26130" y="609238"/>
            <a:ext cx="1607260" cy="3170549"/>
            <a:chOff x="0" y="0"/>
            <a:chExt cx="412036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2036" cy="812800"/>
            </a:xfrm>
            <a:custGeom>
              <a:avLst/>
              <a:gdLst/>
              <a:ahLst/>
              <a:cxnLst/>
              <a:rect r="r" b="b" t="t" l="l"/>
              <a:pathLst>
                <a:path h="812800" w="412036">
                  <a:moveTo>
                    <a:pt x="0" y="0"/>
                  </a:moveTo>
                  <a:lnTo>
                    <a:pt x="412036" y="0"/>
                  </a:lnTo>
                  <a:lnTo>
                    <a:pt x="4120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1203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21053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60851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42321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92640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74109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25426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06895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457214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38684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08900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37047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8125965" y="726693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2982191" y="74435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7326941" y="795739"/>
            <a:ext cx="200964" cy="194387"/>
          </a:xfrm>
          <a:custGeom>
            <a:avLst/>
            <a:gdLst/>
            <a:ahLst/>
            <a:cxnLst/>
            <a:rect r="r" b="b" t="t" l="l"/>
            <a:pathLst>
              <a:path h="194387" w="200964">
                <a:moveTo>
                  <a:pt x="0" y="0"/>
                </a:moveTo>
                <a:lnTo>
                  <a:pt x="200965" y="0"/>
                </a:lnTo>
                <a:lnTo>
                  <a:pt x="200965" y="194387"/>
                </a:lnTo>
                <a:lnTo>
                  <a:pt x="0" y="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7029582" y="795739"/>
            <a:ext cx="154917" cy="162964"/>
            <a:chOff x="0" y="0"/>
            <a:chExt cx="33326" cy="350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982936" y="848436"/>
            <a:ext cx="154917" cy="162964"/>
            <a:chOff x="0" y="0"/>
            <a:chExt cx="33326" cy="35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6591510" y="876876"/>
            <a:ext cx="269492" cy="50469"/>
          </a:xfrm>
          <a:custGeom>
            <a:avLst/>
            <a:gdLst/>
            <a:ahLst/>
            <a:cxnLst/>
            <a:rect r="r" b="b" t="t" l="l"/>
            <a:pathLst>
              <a:path h="50469" w="269492">
                <a:moveTo>
                  <a:pt x="0" y="0"/>
                </a:moveTo>
                <a:lnTo>
                  <a:pt x="269493" y="0"/>
                </a:lnTo>
                <a:lnTo>
                  <a:pt x="269493" y="50468"/>
                </a:lnTo>
                <a:lnTo>
                  <a:pt x="0" y="504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263695" y="2376437"/>
            <a:ext cx="2062479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[SOLUTION]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860987" y="1289651"/>
            <a:ext cx="2221038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[ISSUE]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519809" y="5233945"/>
            <a:ext cx="3779835" cy="3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8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로컬 스토리지 EX)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492906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36" id="36"/>
          <p:cNvSpPr/>
          <p:nvPr/>
        </p:nvSpPr>
        <p:spPr>
          <a:xfrm flipV="true">
            <a:off x="6494176" y="792883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17326941" y="795739"/>
            <a:ext cx="200964" cy="194387"/>
          </a:xfrm>
          <a:custGeom>
            <a:avLst/>
            <a:gdLst/>
            <a:ahLst/>
            <a:cxnLst/>
            <a:rect r="r" b="b" t="t" l="l"/>
            <a:pathLst>
              <a:path h="194387" w="200964">
                <a:moveTo>
                  <a:pt x="0" y="0"/>
                </a:moveTo>
                <a:lnTo>
                  <a:pt x="200965" y="0"/>
                </a:lnTo>
                <a:lnTo>
                  <a:pt x="200965" y="194387"/>
                </a:lnTo>
                <a:lnTo>
                  <a:pt x="0" y="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7029582" y="795739"/>
            <a:ext cx="154917" cy="162964"/>
            <a:chOff x="0" y="0"/>
            <a:chExt cx="33326" cy="3505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6982936" y="848436"/>
            <a:ext cx="154917" cy="162964"/>
            <a:chOff x="0" y="0"/>
            <a:chExt cx="33326" cy="3505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5273220" y="2772239"/>
            <a:ext cx="12154203" cy="7065920"/>
            <a:chOff x="0" y="0"/>
            <a:chExt cx="3201107" cy="186098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201107" cy="1860983"/>
            </a:xfrm>
            <a:custGeom>
              <a:avLst/>
              <a:gdLst/>
              <a:ahLst/>
              <a:cxnLst/>
              <a:rect r="r" b="b" t="t" l="l"/>
              <a:pathLst>
                <a:path h="1860983" w="3201107">
                  <a:moveTo>
                    <a:pt x="32486" y="0"/>
                  </a:moveTo>
                  <a:lnTo>
                    <a:pt x="3168622" y="0"/>
                  </a:lnTo>
                  <a:cubicBezTo>
                    <a:pt x="3177237" y="0"/>
                    <a:pt x="3185500" y="3423"/>
                    <a:pt x="3191592" y="9515"/>
                  </a:cubicBezTo>
                  <a:cubicBezTo>
                    <a:pt x="3197684" y="15607"/>
                    <a:pt x="3201107" y="23870"/>
                    <a:pt x="3201107" y="32486"/>
                  </a:cubicBezTo>
                  <a:lnTo>
                    <a:pt x="3201107" y="1828497"/>
                  </a:lnTo>
                  <a:cubicBezTo>
                    <a:pt x="3201107" y="1837113"/>
                    <a:pt x="3197684" y="1845376"/>
                    <a:pt x="3191592" y="1851468"/>
                  </a:cubicBezTo>
                  <a:cubicBezTo>
                    <a:pt x="3185500" y="1857560"/>
                    <a:pt x="3177237" y="1860983"/>
                    <a:pt x="3168622" y="1860983"/>
                  </a:cubicBezTo>
                  <a:lnTo>
                    <a:pt x="32486" y="1860983"/>
                  </a:lnTo>
                  <a:cubicBezTo>
                    <a:pt x="23870" y="1860983"/>
                    <a:pt x="15607" y="1857560"/>
                    <a:pt x="9515" y="1851468"/>
                  </a:cubicBezTo>
                  <a:cubicBezTo>
                    <a:pt x="3423" y="1845376"/>
                    <a:pt x="0" y="1837113"/>
                    <a:pt x="0" y="1828497"/>
                  </a:cubicBezTo>
                  <a:lnTo>
                    <a:pt x="0" y="32486"/>
                  </a:lnTo>
                  <a:cubicBezTo>
                    <a:pt x="0" y="23870"/>
                    <a:pt x="3423" y="15607"/>
                    <a:pt x="9515" y="9515"/>
                  </a:cubicBezTo>
                  <a:cubicBezTo>
                    <a:pt x="15607" y="3423"/>
                    <a:pt x="23870" y="0"/>
                    <a:pt x="32486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3201107" cy="1908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15440829" y="4211780"/>
            <a:ext cx="1906979" cy="5329437"/>
          </a:xfrm>
          <a:custGeom>
            <a:avLst/>
            <a:gdLst/>
            <a:ahLst/>
            <a:cxnLst/>
            <a:rect r="r" b="b" t="t" l="l"/>
            <a:pathLst>
              <a:path h="5329437" w="1906979">
                <a:moveTo>
                  <a:pt x="0" y="0"/>
                </a:moveTo>
                <a:lnTo>
                  <a:pt x="1906978" y="0"/>
                </a:lnTo>
                <a:lnTo>
                  <a:pt x="1906978" y="5329437"/>
                </a:lnTo>
                <a:lnTo>
                  <a:pt x="0" y="5329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5599243" y="5755127"/>
            <a:ext cx="9190434" cy="3865476"/>
          </a:xfrm>
          <a:custGeom>
            <a:avLst/>
            <a:gdLst/>
            <a:ahLst/>
            <a:cxnLst/>
            <a:rect r="r" b="b" t="t" l="l"/>
            <a:pathLst>
              <a:path h="3865476" w="9190434">
                <a:moveTo>
                  <a:pt x="0" y="0"/>
                </a:moveTo>
                <a:lnTo>
                  <a:pt x="9190433" y="0"/>
                </a:lnTo>
                <a:lnTo>
                  <a:pt x="9190433" y="3865477"/>
                </a:lnTo>
                <a:lnTo>
                  <a:pt x="0" y="38654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1" t="0" r="-71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492906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5256366" y="1700944"/>
            <a:ext cx="12171057" cy="665968"/>
            <a:chOff x="0" y="0"/>
            <a:chExt cx="3205546" cy="17539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205546" cy="175399"/>
            </a:xfrm>
            <a:custGeom>
              <a:avLst/>
              <a:gdLst/>
              <a:ahLst/>
              <a:cxnLst/>
              <a:rect r="r" b="b" t="t" l="l"/>
              <a:pathLst>
                <a:path h="175399" w="3205546">
                  <a:moveTo>
                    <a:pt x="32441" y="0"/>
                  </a:moveTo>
                  <a:lnTo>
                    <a:pt x="3173105" y="0"/>
                  </a:lnTo>
                  <a:cubicBezTo>
                    <a:pt x="3191022" y="0"/>
                    <a:pt x="3205546" y="14524"/>
                    <a:pt x="3205546" y="32441"/>
                  </a:cubicBezTo>
                  <a:lnTo>
                    <a:pt x="3205546" y="142958"/>
                  </a:lnTo>
                  <a:cubicBezTo>
                    <a:pt x="3205546" y="160875"/>
                    <a:pt x="3191022" y="175399"/>
                    <a:pt x="3173105" y="175399"/>
                  </a:cubicBezTo>
                  <a:lnTo>
                    <a:pt x="32441" y="175399"/>
                  </a:lnTo>
                  <a:cubicBezTo>
                    <a:pt x="14524" y="175399"/>
                    <a:pt x="0" y="160875"/>
                    <a:pt x="0" y="142958"/>
                  </a:cubicBezTo>
                  <a:lnTo>
                    <a:pt x="0" y="32441"/>
                  </a:lnTo>
                  <a:cubicBezTo>
                    <a:pt x="0" y="14524"/>
                    <a:pt x="14524" y="0"/>
                    <a:pt x="32441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3205546" cy="223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4830114" y="609238"/>
            <a:ext cx="12784635" cy="9321527"/>
            <a:chOff x="0" y="0"/>
            <a:chExt cx="3367147" cy="2455052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3367147" cy="2455052"/>
            </a:xfrm>
            <a:custGeom>
              <a:avLst/>
              <a:gdLst/>
              <a:ahLst/>
              <a:cxnLst/>
              <a:rect r="r" b="b" t="t" l="l"/>
              <a:pathLst>
                <a:path h="2455052" w="3367147">
                  <a:moveTo>
                    <a:pt x="0" y="0"/>
                  </a:moveTo>
                  <a:lnTo>
                    <a:pt x="3367147" y="0"/>
                  </a:lnTo>
                  <a:lnTo>
                    <a:pt x="3367147" y="2455052"/>
                  </a:lnTo>
                  <a:lnTo>
                    <a:pt x="0" y="2455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-47625"/>
              <a:ext cx="3367147" cy="2502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5273220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김정빈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6905009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정민지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8536797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강수연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0169583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292F33"/>
                </a:solidFill>
                <a:latin typeface="210 빛글"/>
                <a:ea typeface="210 빛글"/>
                <a:cs typeface="210 빛글"/>
                <a:sym typeface="210 빛글"/>
              </a:rPr>
              <a:t>정현의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1801372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한혜진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3433160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이동욱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5599243" y="2551187"/>
            <a:ext cx="9841586" cy="281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63"/>
              </a:lnSpc>
            </a:pPr>
          </a:p>
          <a:p>
            <a:pPr algn="just">
              <a:lnSpc>
                <a:spcPts val="2063"/>
              </a:lnSpc>
            </a:pPr>
            <a:r>
              <a:rPr lang="en-US" sz="147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1.원인 분석</a:t>
            </a:r>
          </a:p>
          <a:p>
            <a:pPr algn="just">
              <a:lnSpc>
                <a:spcPts val="2063"/>
              </a:lnSpc>
            </a:pPr>
            <a:r>
              <a:rPr lang="en-US" sz="147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이미지의 용량이 너무 커서, 쿠키의 저장 한도를 초과했기 때문</a:t>
            </a:r>
          </a:p>
          <a:p>
            <a:pPr algn="just">
              <a:lnSpc>
                <a:spcPts val="2063"/>
              </a:lnSpc>
            </a:pPr>
            <a:r>
              <a:rPr lang="en-US" sz="147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2.해결 방법</a:t>
            </a:r>
          </a:p>
          <a:p>
            <a:pPr algn="just">
              <a:lnSpc>
                <a:spcPts val="2063"/>
              </a:lnSpc>
            </a:pPr>
            <a:r>
              <a:rPr lang="en-US" sz="147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쿠키보다 더 많은 데이터를 저장할 수 있는 로컬 스토리지를 활용하여 최근 본 상품을 저장하도록 변경</a:t>
            </a:r>
          </a:p>
          <a:p>
            <a:pPr algn="just">
              <a:lnSpc>
                <a:spcPts val="2063"/>
              </a:lnSpc>
            </a:pPr>
            <a:r>
              <a:rPr lang="en-US" sz="147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3.테스트 및 검증</a:t>
            </a:r>
          </a:p>
          <a:p>
            <a:pPr algn="just" marL="318146" indent="-159073" lvl="1">
              <a:lnSpc>
                <a:spcPts val="2063"/>
              </a:lnSpc>
              <a:buFont typeface="Arial"/>
              <a:buChar char="•"/>
            </a:pPr>
            <a:r>
              <a:rPr lang="en-US" sz="147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페이지로 이동했을 때, 썸네일이 적용된 최근 본 상품이 정상적으로 생성되는지 확인</a:t>
            </a:r>
          </a:p>
          <a:p>
            <a:pPr algn="just" marL="318146" indent="-159073" lvl="1">
              <a:lnSpc>
                <a:spcPts val="2063"/>
              </a:lnSpc>
              <a:buFont typeface="Arial"/>
              <a:buChar char="•"/>
            </a:pPr>
            <a:r>
              <a:rPr lang="en-US" sz="147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쿠키와 달리 로컬 스토리지는 기본적으로 만료 기한이 없으므로, 일정 시간이 지나면 자동 삭제되도록 구현</a:t>
            </a:r>
          </a:p>
          <a:p>
            <a:pPr algn="just">
              <a:lnSpc>
                <a:spcPts val="2063"/>
              </a:lnSpc>
            </a:pPr>
            <a:r>
              <a:rPr lang="en-US" sz="147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4.</a:t>
            </a:r>
            <a:r>
              <a:rPr lang="en-US" sz="147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재발 방지</a:t>
            </a:r>
          </a:p>
          <a:p>
            <a:pPr algn="just" marL="318146" indent="-159073" lvl="1">
              <a:lnSpc>
                <a:spcPts val="2063"/>
              </a:lnSpc>
              <a:buFont typeface="Arial"/>
              <a:buChar char="•"/>
            </a:pPr>
            <a:r>
              <a:rPr lang="en-US" sz="147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로컬 스토리지 역시 용량 제한이 있으므로, 큰 이미지 파일은 리사이징하여 저장하도록 개선</a:t>
            </a:r>
          </a:p>
          <a:p>
            <a:pPr algn="just">
              <a:lnSpc>
                <a:spcPts val="2063"/>
              </a:lnSpc>
              <a:spcBef>
                <a:spcPct val="0"/>
              </a:spcBef>
            </a:pPr>
          </a:p>
        </p:txBody>
      </p:sp>
      <p:sp>
        <p:nvSpPr>
          <p:cNvPr name="TextBox 86" id="86"/>
          <p:cNvSpPr txBox="true"/>
          <p:nvPr/>
        </p:nvSpPr>
        <p:spPr>
          <a:xfrm rot="0">
            <a:off x="5413843" y="1733391"/>
            <a:ext cx="8019317" cy="78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0"/>
              </a:lnSpc>
            </a:pPr>
            <a:r>
              <a:rPr lang="en-US" sz="146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본 상품 목록 구현 중 발생한 문제 해결 과정에서</a:t>
            </a:r>
          </a:p>
          <a:p>
            <a:pPr algn="just">
              <a:lnSpc>
                <a:spcPts val="2050"/>
              </a:lnSpc>
            </a:pPr>
            <a:r>
              <a:rPr lang="en-US" sz="146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이미지가 존재하는 상품의 경우, 쿠키에 정보가 제대로 저장되지 않는 문제가 발생함</a:t>
            </a:r>
          </a:p>
          <a:p>
            <a:pPr algn="just">
              <a:lnSpc>
                <a:spcPts val="2050"/>
              </a:lnSpc>
              <a:spcBef>
                <a:spcPct val="0"/>
              </a:spcBef>
            </a:pPr>
          </a:p>
        </p:txBody>
      </p:sp>
      <p:sp>
        <p:nvSpPr>
          <p:cNvPr name="TextBox 87" id="87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60987" y="609238"/>
            <a:ext cx="12753761" cy="2845451"/>
            <a:chOff x="0" y="0"/>
            <a:chExt cx="3359015" cy="749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59015" cy="749419"/>
            </a:xfrm>
            <a:custGeom>
              <a:avLst/>
              <a:gdLst/>
              <a:ahLst/>
              <a:cxnLst/>
              <a:rect r="r" b="b" t="t" l="l"/>
              <a:pathLst>
                <a:path h="749419" w="3359015">
                  <a:moveTo>
                    <a:pt x="0" y="0"/>
                  </a:moveTo>
                  <a:lnTo>
                    <a:pt x="3359015" y="0"/>
                  </a:lnTo>
                  <a:lnTo>
                    <a:pt x="3359015" y="749419"/>
                  </a:lnTo>
                  <a:lnTo>
                    <a:pt x="0" y="749419"/>
                  </a:lnTo>
                  <a:close/>
                </a:path>
              </a:pathLst>
            </a:custGeom>
            <a:solidFill>
              <a:srgbClr val="F7F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59015" cy="79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30114" y="1137325"/>
            <a:ext cx="12784635" cy="8793440"/>
            <a:chOff x="0" y="0"/>
            <a:chExt cx="812800" cy="559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559055"/>
            </a:xfrm>
            <a:custGeom>
              <a:avLst/>
              <a:gdLst/>
              <a:ahLst/>
              <a:cxnLst/>
              <a:rect r="r" b="b" t="t" l="l"/>
              <a:pathLst>
                <a:path h="5590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59055"/>
                  </a:lnTo>
                  <a:lnTo>
                    <a:pt x="0" y="559055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606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74932" y="609238"/>
            <a:ext cx="1607260" cy="3170549"/>
            <a:chOff x="0" y="0"/>
            <a:chExt cx="412036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2036" cy="812800"/>
            </a:xfrm>
            <a:custGeom>
              <a:avLst/>
              <a:gdLst/>
              <a:ahLst/>
              <a:cxnLst/>
              <a:rect r="r" b="b" t="t" l="l"/>
              <a:pathLst>
                <a:path h="812800" w="412036">
                  <a:moveTo>
                    <a:pt x="0" y="0"/>
                  </a:moveTo>
                  <a:lnTo>
                    <a:pt x="412036" y="0"/>
                  </a:lnTo>
                  <a:lnTo>
                    <a:pt x="4120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1203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21053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60851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42321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92640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74109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25426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06895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457214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38684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08900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37047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8125965" y="726693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2982191" y="74435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7326941" y="795739"/>
            <a:ext cx="200964" cy="194387"/>
          </a:xfrm>
          <a:custGeom>
            <a:avLst/>
            <a:gdLst/>
            <a:ahLst/>
            <a:cxnLst/>
            <a:rect r="r" b="b" t="t" l="l"/>
            <a:pathLst>
              <a:path h="194387" w="200964">
                <a:moveTo>
                  <a:pt x="0" y="0"/>
                </a:moveTo>
                <a:lnTo>
                  <a:pt x="200965" y="0"/>
                </a:lnTo>
                <a:lnTo>
                  <a:pt x="200965" y="194387"/>
                </a:lnTo>
                <a:lnTo>
                  <a:pt x="0" y="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7029582" y="795739"/>
            <a:ext cx="154917" cy="162964"/>
            <a:chOff x="0" y="0"/>
            <a:chExt cx="33326" cy="350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982936" y="848436"/>
            <a:ext cx="154917" cy="162964"/>
            <a:chOff x="0" y="0"/>
            <a:chExt cx="33326" cy="35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6591510" y="876876"/>
            <a:ext cx="269492" cy="50469"/>
          </a:xfrm>
          <a:custGeom>
            <a:avLst/>
            <a:gdLst/>
            <a:ahLst/>
            <a:cxnLst/>
            <a:rect r="r" b="b" t="t" l="l"/>
            <a:pathLst>
              <a:path h="50469" w="269492">
                <a:moveTo>
                  <a:pt x="0" y="0"/>
                </a:moveTo>
                <a:lnTo>
                  <a:pt x="269493" y="0"/>
                </a:lnTo>
                <a:lnTo>
                  <a:pt x="269493" y="50468"/>
                </a:lnTo>
                <a:lnTo>
                  <a:pt x="0" y="504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273220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김정빈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905009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정민지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536797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강수연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69583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정현의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01372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292F33"/>
                </a:solidFill>
                <a:latin typeface="210 빛글"/>
                <a:ea typeface="210 빛글"/>
                <a:cs typeface="210 빛글"/>
                <a:sym typeface="210 빛글"/>
              </a:rPr>
              <a:t>한혜진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433160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이동욱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492906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39" id="39"/>
          <p:cNvSpPr/>
          <p:nvPr/>
        </p:nvSpPr>
        <p:spPr>
          <a:xfrm flipV="true">
            <a:off x="6494176" y="76201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7326941" y="795739"/>
            <a:ext cx="200964" cy="194387"/>
          </a:xfrm>
          <a:custGeom>
            <a:avLst/>
            <a:gdLst/>
            <a:ahLst/>
            <a:cxnLst/>
            <a:rect r="r" b="b" t="t" l="l"/>
            <a:pathLst>
              <a:path h="194387" w="200964">
                <a:moveTo>
                  <a:pt x="0" y="0"/>
                </a:moveTo>
                <a:lnTo>
                  <a:pt x="200965" y="0"/>
                </a:lnTo>
                <a:lnTo>
                  <a:pt x="200965" y="194387"/>
                </a:lnTo>
                <a:lnTo>
                  <a:pt x="0" y="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7029582" y="795739"/>
            <a:ext cx="154917" cy="162964"/>
            <a:chOff x="0" y="0"/>
            <a:chExt cx="33326" cy="3505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6982936" y="848436"/>
            <a:ext cx="154917" cy="162964"/>
            <a:chOff x="0" y="0"/>
            <a:chExt cx="33326" cy="3505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492906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50" id="50"/>
          <p:cNvSpPr/>
          <p:nvPr/>
        </p:nvSpPr>
        <p:spPr>
          <a:xfrm flipV="true">
            <a:off x="9673026" y="726693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78" id="78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5253462" y="1430090"/>
            <a:ext cx="13659454" cy="828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</a:t>
            </a:r>
          </a:p>
          <a:p>
            <a:pPr algn="just">
              <a:lnSpc>
                <a:spcPts val="2953"/>
              </a:lnSpc>
            </a:pPr>
          </a:p>
          <a:p>
            <a:pPr algn="just" marL="379610" indent="-189805" lvl="1">
              <a:lnSpc>
                <a:spcPts val="2461"/>
              </a:lnSpc>
              <a:buAutoNum type="arabicPeriod" startAt="1"/>
            </a:pPr>
            <a:r>
              <a:rPr lang="en-US" b="true" sz="175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이벤트 스케줄러 (경매 시작/종료 시간 경과 시, 상품 상태 변경)</a:t>
            </a: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1분 단위로 실행되도록 설정했으나, 수초 가량의 오차 발생</a:t>
            </a: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STARTS 구문 누락으로 인해, 실행시작 시간이 스케줄러 생성 시점의 시간으로 자동 초기화되었음</a:t>
            </a:r>
          </a:p>
          <a:p>
            <a:pPr algn="just">
              <a:lnSpc>
                <a:spcPts val="2461"/>
              </a:lnSpc>
            </a:pP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스케줄러 쿼리의 STARTS 구문에 00초를 임의로 설정하여, 매분 00초마다 1분 주기를 유지하도록 수정</a:t>
            </a:r>
          </a:p>
          <a:p>
            <a:pPr algn="just">
              <a:lnSpc>
                <a:spcPts val="2461"/>
              </a:lnSpc>
            </a:pP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2. </a:t>
            </a:r>
            <a:r>
              <a:rPr lang="en-US" sz="1758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트리거 (스케줄러로 인해 상품 상태 변경 발생 시, 상품 입찰 여부에 따라 상품 상태 변경)</a:t>
            </a: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실행조건을 충족했으나, 무반응</a:t>
            </a: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after update 트리거에서 동일 테이블에 insert를 수행하여 재귀호출 무한루프 발생</a:t>
            </a:r>
          </a:p>
          <a:p>
            <a:pPr algn="just">
              <a:lnSpc>
                <a:spcPts val="2461"/>
              </a:lnSpc>
            </a:pP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before update 트리거로 변경하여 재귀호출 문제 해결 &amp; 상태 변경 로직 최적화           </a:t>
            </a: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-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전: bidding → closed → sold</a:t>
            </a: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-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후: bidding → closed 또는 bidding → sold</a:t>
            </a:r>
          </a:p>
          <a:p>
            <a:pPr algn="just">
              <a:lnSpc>
                <a:spcPts val="2461"/>
              </a:lnSpc>
            </a:pPr>
          </a:p>
          <a:p>
            <a:pPr algn="just">
              <a:lnSpc>
                <a:spcPts val="2953"/>
              </a:lnSpc>
            </a:pPr>
            <a:r>
              <a:rPr lang="en-US" sz="2109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상세페이지</a:t>
            </a:r>
          </a:p>
          <a:p>
            <a:pPr algn="just">
              <a:lnSpc>
                <a:spcPts val="2953"/>
              </a:lnSpc>
            </a:pPr>
          </a:p>
          <a:p>
            <a:pPr algn="just" marL="379610" indent="-189805" lvl="1">
              <a:lnSpc>
                <a:spcPts val="2461"/>
              </a:lnSpc>
              <a:buAutoNum type="arabicPeriod" startAt="1"/>
            </a:pPr>
            <a:r>
              <a:rPr lang="en-US" b="true" sz="175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자바스크립트: 남은 시간 표시 지연 문제</a:t>
            </a: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 로드 시 남은 시간이 1초 늦게 표시됨</a:t>
            </a: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남은 시간 계산에 필요한 상품 상태 값이 초기화되기 전에 참조됨</a:t>
            </a: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setInterval이 실행된 후 첫 번째 호출이 1초 뒤에 수행됨</a:t>
            </a:r>
          </a:p>
          <a:p>
            <a:pPr algn="just">
              <a:lnSpc>
                <a:spcPts val="2461"/>
              </a:lnSpc>
            </a:pP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updateCurrentState()를 async/await로 변환하여 상품 상태 값이 설정된 후 실행되도록 변경</a:t>
            </a:r>
          </a:p>
          <a:p>
            <a:pPr algn="just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</a:t>
            </a:r>
            <a:r>
              <a:rPr lang="en-US" sz="175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setInterval 실행 전에 inner()를 호출하여 첫 번째 값이 즉시 반영되도록 수정</a:t>
            </a:r>
          </a:p>
          <a:p>
            <a:pPr algn="just">
              <a:lnSpc>
                <a:spcPts val="2461"/>
              </a:lnSpc>
              <a:spcBef>
                <a:spcPct val="0"/>
              </a:spcBef>
            </a:pPr>
          </a:p>
        </p:txBody>
      </p:sp>
      <p:grpSp>
        <p:nvGrpSpPr>
          <p:cNvPr name="Group 80" id="80"/>
          <p:cNvGrpSpPr/>
          <p:nvPr/>
        </p:nvGrpSpPr>
        <p:grpSpPr>
          <a:xfrm rot="0">
            <a:off x="7281681" y="5180174"/>
            <a:ext cx="9997425" cy="1112461"/>
            <a:chOff x="0" y="0"/>
            <a:chExt cx="2586676" cy="287832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2586676" cy="287832"/>
            </a:xfrm>
            <a:custGeom>
              <a:avLst/>
              <a:gdLst/>
              <a:ahLst/>
              <a:cxnLst/>
              <a:rect r="r" b="b" t="t" l="l"/>
              <a:pathLst>
                <a:path h="287832" w="2586676">
                  <a:moveTo>
                    <a:pt x="39494" y="0"/>
                  </a:moveTo>
                  <a:lnTo>
                    <a:pt x="2547182" y="0"/>
                  </a:lnTo>
                  <a:cubicBezTo>
                    <a:pt x="2557657" y="0"/>
                    <a:pt x="2567702" y="4161"/>
                    <a:pt x="2575109" y="11568"/>
                  </a:cubicBezTo>
                  <a:cubicBezTo>
                    <a:pt x="2582515" y="18974"/>
                    <a:pt x="2586676" y="29020"/>
                    <a:pt x="2586676" y="39494"/>
                  </a:cubicBezTo>
                  <a:lnTo>
                    <a:pt x="2586676" y="248338"/>
                  </a:lnTo>
                  <a:cubicBezTo>
                    <a:pt x="2586676" y="270150"/>
                    <a:pt x="2568994" y="287832"/>
                    <a:pt x="2547182" y="287832"/>
                  </a:cubicBezTo>
                  <a:lnTo>
                    <a:pt x="39494" y="287832"/>
                  </a:lnTo>
                  <a:cubicBezTo>
                    <a:pt x="29020" y="287832"/>
                    <a:pt x="18974" y="283671"/>
                    <a:pt x="11568" y="276264"/>
                  </a:cubicBezTo>
                  <a:cubicBezTo>
                    <a:pt x="4161" y="268858"/>
                    <a:pt x="0" y="258812"/>
                    <a:pt x="0" y="248338"/>
                  </a:cubicBezTo>
                  <a:lnTo>
                    <a:pt x="0" y="39494"/>
                  </a:lnTo>
                  <a:cubicBezTo>
                    <a:pt x="0" y="17682"/>
                    <a:pt x="17682" y="0"/>
                    <a:pt x="39494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47625"/>
              <a:ext cx="2586676" cy="335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5086848" y="3324571"/>
            <a:ext cx="2389029" cy="46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[SOLUTION]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4728200" y="2473926"/>
            <a:ext cx="2366485" cy="45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[ISSUE]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5080109" y="8757390"/>
            <a:ext cx="2389029" cy="46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[SOLUTION]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4759086" y="7561681"/>
            <a:ext cx="2366485" cy="45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[ISSUE]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5080109" y="5221256"/>
            <a:ext cx="2389029" cy="46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[SOLUTION]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4728200" y="4332072"/>
            <a:ext cx="2366485" cy="45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25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[ISSUE]</a:t>
            </a:r>
          </a:p>
        </p:txBody>
      </p:sp>
      <p:grpSp>
        <p:nvGrpSpPr>
          <p:cNvPr name="Group 89" id="89"/>
          <p:cNvGrpSpPr/>
          <p:nvPr/>
        </p:nvGrpSpPr>
        <p:grpSpPr>
          <a:xfrm rot="0">
            <a:off x="6491838" y="2485018"/>
            <a:ext cx="10908944" cy="677911"/>
            <a:chOff x="0" y="0"/>
            <a:chExt cx="2822517" cy="175399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2822517" cy="175399"/>
            </a:xfrm>
            <a:custGeom>
              <a:avLst/>
              <a:gdLst/>
              <a:ahLst/>
              <a:cxnLst/>
              <a:rect r="r" b="b" t="t" l="l"/>
              <a:pathLst>
                <a:path h="175399" w="2822517">
                  <a:moveTo>
                    <a:pt x="36194" y="0"/>
                  </a:moveTo>
                  <a:lnTo>
                    <a:pt x="2786324" y="0"/>
                  </a:lnTo>
                  <a:cubicBezTo>
                    <a:pt x="2795923" y="0"/>
                    <a:pt x="2805129" y="3813"/>
                    <a:pt x="2811917" y="10601"/>
                  </a:cubicBezTo>
                  <a:cubicBezTo>
                    <a:pt x="2818704" y="17389"/>
                    <a:pt x="2822517" y="26595"/>
                    <a:pt x="2822517" y="36194"/>
                  </a:cubicBezTo>
                  <a:lnTo>
                    <a:pt x="2822517" y="139205"/>
                  </a:lnTo>
                  <a:cubicBezTo>
                    <a:pt x="2822517" y="148804"/>
                    <a:pt x="2818704" y="158010"/>
                    <a:pt x="2811917" y="164798"/>
                  </a:cubicBezTo>
                  <a:cubicBezTo>
                    <a:pt x="2805129" y="171586"/>
                    <a:pt x="2795923" y="175399"/>
                    <a:pt x="2786324" y="175399"/>
                  </a:cubicBezTo>
                  <a:lnTo>
                    <a:pt x="36194" y="175399"/>
                  </a:lnTo>
                  <a:cubicBezTo>
                    <a:pt x="26595" y="175399"/>
                    <a:pt x="17389" y="171586"/>
                    <a:pt x="10601" y="164798"/>
                  </a:cubicBezTo>
                  <a:cubicBezTo>
                    <a:pt x="3813" y="158010"/>
                    <a:pt x="0" y="148804"/>
                    <a:pt x="0" y="139205"/>
                  </a:cubicBezTo>
                  <a:lnTo>
                    <a:pt x="0" y="36194"/>
                  </a:lnTo>
                  <a:cubicBezTo>
                    <a:pt x="0" y="26595"/>
                    <a:pt x="3813" y="17389"/>
                    <a:pt x="10601" y="10601"/>
                  </a:cubicBezTo>
                  <a:cubicBezTo>
                    <a:pt x="17389" y="3813"/>
                    <a:pt x="26595" y="0"/>
                    <a:pt x="36194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47625"/>
              <a:ext cx="2822517" cy="223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7281681" y="3367162"/>
            <a:ext cx="9997425" cy="425288"/>
            <a:chOff x="0" y="0"/>
            <a:chExt cx="2586676" cy="110036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2586676" cy="110036"/>
            </a:xfrm>
            <a:custGeom>
              <a:avLst/>
              <a:gdLst/>
              <a:ahLst/>
              <a:cxnLst/>
              <a:rect r="r" b="b" t="t" l="l"/>
              <a:pathLst>
                <a:path h="110036" w="2586676">
                  <a:moveTo>
                    <a:pt x="39494" y="0"/>
                  </a:moveTo>
                  <a:lnTo>
                    <a:pt x="2547182" y="0"/>
                  </a:lnTo>
                  <a:cubicBezTo>
                    <a:pt x="2557657" y="0"/>
                    <a:pt x="2567702" y="4161"/>
                    <a:pt x="2575109" y="11568"/>
                  </a:cubicBezTo>
                  <a:cubicBezTo>
                    <a:pt x="2582515" y="18974"/>
                    <a:pt x="2586676" y="29020"/>
                    <a:pt x="2586676" y="39494"/>
                  </a:cubicBezTo>
                  <a:lnTo>
                    <a:pt x="2586676" y="70542"/>
                  </a:lnTo>
                  <a:cubicBezTo>
                    <a:pt x="2586676" y="81017"/>
                    <a:pt x="2582515" y="91062"/>
                    <a:pt x="2575109" y="98469"/>
                  </a:cubicBezTo>
                  <a:cubicBezTo>
                    <a:pt x="2567702" y="105875"/>
                    <a:pt x="2557657" y="110036"/>
                    <a:pt x="2547182" y="110036"/>
                  </a:cubicBezTo>
                  <a:lnTo>
                    <a:pt x="39494" y="110036"/>
                  </a:lnTo>
                  <a:cubicBezTo>
                    <a:pt x="17682" y="110036"/>
                    <a:pt x="0" y="92354"/>
                    <a:pt x="0" y="70542"/>
                  </a:cubicBezTo>
                  <a:lnTo>
                    <a:pt x="0" y="39494"/>
                  </a:lnTo>
                  <a:cubicBezTo>
                    <a:pt x="0" y="17682"/>
                    <a:pt x="17682" y="0"/>
                    <a:pt x="39494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47625"/>
              <a:ext cx="2586676" cy="157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6491838" y="4327738"/>
            <a:ext cx="10908944" cy="677911"/>
            <a:chOff x="0" y="0"/>
            <a:chExt cx="2822517" cy="175399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2822517" cy="175399"/>
            </a:xfrm>
            <a:custGeom>
              <a:avLst/>
              <a:gdLst/>
              <a:ahLst/>
              <a:cxnLst/>
              <a:rect r="r" b="b" t="t" l="l"/>
              <a:pathLst>
                <a:path h="175399" w="2822517">
                  <a:moveTo>
                    <a:pt x="36194" y="0"/>
                  </a:moveTo>
                  <a:lnTo>
                    <a:pt x="2786324" y="0"/>
                  </a:lnTo>
                  <a:cubicBezTo>
                    <a:pt x="2795923" y="0"/>
                    <a:pt x="2805129" y="3813"/>
                    <a:pt x="2811917" y="10601"/>
                  </a:cubicBezTo>
                  <a:cubicBezTo>
                    <a:pt x="2818704" y="17389"/>
                    <a:pt x="2822517" y="26595"/>
                    <a:pt x="2822517" y="36194"/>
                  </a:cubicBezTo>
                  <a:lnTo>
                    <a:pt x="2822517" y="139205"/>
                  </a:lnTo>
                  <a:cubicBezTo>
                    <a:pt x="2822517" y="148804"/>
                    <a:pt x="2818704" y="158010"/>
                    <a:pt x="2811917" y="164798"/>
                  </a:cubicBezTo>
                  <a:cubicBezTo>
                    <a:pt x="2805129" y="171586"/>
                    <a:pt x="2795923" y="175399"/>
                    <a:pt x="2786324" y="175399"/>
                  </a:cubicBezTo>
                  <a:lnTo>
                    <a:pt x="36194" y="175399"/>
                  </a:lnTo>
                  <a:cubicBezTo>
                    <a:pt x="26595" y="175399"/>
                    <a:pt x="17389" y="171586"/>
                    <a:pt x="10601" y="164798"/>
                  </a:cubicBezTo>
                  <a:cubicBezTo>
                    <a:pt x="3813" y="158010"/>
                    <a:pt x="0" y="148804"/>
                    <a:pt x="0" y="139205"/>
                  </a:cubicBezTo>
                  <a:lnTo>
                    <a:pt x="0" y="36194"/>
                  </a:lnTo>
                  <a:cubicBezTo>
                    <a:pt x="0" y="26595"/>
                    <a:pt x="3813" y="17389"/>
                    <a:pt x="10601" y="10601"/>
                  </a:cubicBezTo>
                  <a:cubicBezTo>
                    <a:pt x="17389" y="3813"/>
                    <a:pt x="26595" y="0"/>
                    <a:pt x="36194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47625"/>
              <a:ext cx="2822517" cy="223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6491838" y="7556544"/>
            <a:ext cx="10908944" cy="956159"/>
            <a:chOff x="0" y="0"/>
            <a:chExt cx="2822517" cy="247391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2822517" cy="247391"/>
            </a:xfrm>
            <a:custGeom>
              <a:avLst/>
              <a:gdLst/>
              <a:ahLst/>
              <a:cxnLst/>
              <a:rect r="r" b="b" t="t" l="l"/>
              <a:pathLst>
                <a:path h="247391" w="2822517">
                  <a:moveTo>
                    <a:pt x="36194" y="0"/>
                  </a:moveTo>
                  <a:lnTo>
                    <a:pt x="2786324" y="0"/>
                  </a:lnTo>
                  <a:cubicBezTo>
                    <a:pt x="2795923" y="0"/>
                    <a:pt x="2805129" y="3813"/>
                    <a:pt x="2811917" y="10601"/>
                  </a:cubicBezTo>
                  <a:cubicBezTo>
                    <a:pt x="2818704" y="17389"/>
                    <a:pt x="2822517" y="26595"/>
                    <a:pt x="2822517" y="36194"/>
                  </a:cubicBezTo>
                  <a:lnTo>
                    <a:pt x="2822517" y="211197"/>
                  </a:lnTo>
                  <a:cubicBezTo>
                    <a:pt x="2822517" y="220796"/>
                    <a:pt x="2818704" y="230003"/>
                    <a:pt x="2811917" y="236790"/>
                  </a:cubicBezTo>
                  <a:cubicBezTo>
                    <a:pt x="2805129" y="243578"/>
                    <a:pt x="2795923" y="247391"/>
                    <a:pt x="2786324" y="247391"/>
                  </a:cubicBezTo>
                  <a:lnTo>
                    <a:pt x="36194" y="247391"/>
                  </a:lnTo>
                  <a:cubicBezTo>
                    <a:pt x="26595" y="247391"/>
                    <a:pt x="17389" y="243578"/>
                    <a:pt x="10601" y="236790"/>
                  </a:cubicBezTo>
                  <a:cubicBezTo>
                    <a:pt x="3813" y="230003"/>
                    <a:pt x="0" y="220796"/>
                    <a:pt x="0" y="211197"/>
                  </a:cubicBezTo>
                  <a:lnTo>
                    <a:pt x="0" y="36194"/>
                  </a:lnTo>
                  <a:cubicBezTo>
                    <a:pt x="0" y="26595"/>
                    <a:pt x="3813" y="17389"/>
                    <a:pt x="10601" y="10601"/>
                  </a:cubicBezTo>
                  <a:cubicBezTo>
                    <a:pt x="17389" y="3813"/>
                    <a:pt x="26595" y="0"/>
                    <a:pt x="36194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-47625"/>
              <a:ext cx="2822517" cy="295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7281681" y="8795981"/>
            <a:ext cx="9997425" cy="682990"/>
            <a:chOff x="0" y="0"/>
            <a:chExt cx="2586676" cy="176713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2586676" cy="176713"/>
            </a:xfrm>
            <a:custGeom>
              <a:avLst/>
              <a:gdLst/>
              <a:ahLst/>
              <a:cxnLst/>
              <a:rect r="r" b="b" t="t" l="l"/>
              <a:pathLst>
                <a:path h="176713" w="2586676">
                  <a:moveTo>
                    <a:pt x="39494" y="0"/>
                  </a:moveTo>
                  <a:lnTo>
                    <a:pt x="2547182" y="0"/>
                  </a:lnTo>
                  <a:cubicBezTo>
                    <a:pt x="2557657" y="0"/>
                    <a:pt x="2567702" y="4161"/>
                    <a:pt x="2575109" y="11568"/>
                  </a:cubicBezTo>
                  <a:cubicBezTo>
                    <a:pt x="2582515" y="18974"/>
                    <a:pt x="2586676" y="29020"/>
                    <a:pt x="2586676" y="39494"/>
                  </a:cubicBezTo>
                  <a:lnTo>
                    <a:pt x="2586676" y="137219"/>
                  </a:lnTo>
                  <a:cubicBezTo>
                    <a:pt x="2586676" y="159031"/>
                    <a:pt x="2568994" y="176713"/>
                    <a:pt x="2547182" y="176713"/>
                  </a:cubicBezTo>
                  <a:lnTo>
                    <a:pt x="39494" y="176713"/>
                  </a:lnTo>
                  <a:cubicBezTo>
                    <a:pt x="29020" y="176713"/>
                    <a:pt x="18974" y="172552"/>
                    <a:pt x="11568" y="165145"/>
                  </a:cubicBezTo>
                  <a:cubicBezTo>
                    <a:pt x="4161" y="157739"/>
                    <a:pt x="0" y="147693"/>
                    <a:pt x="0" y="137219"/>
                  </a:cubicBezTo>
                  <a:lnTo>
                    <a:pt x="0" y="39494"/>
                  </a:lnTo>
                  <a:cubicBezTo>
                    <a:pt x="0" y="17682"/>
                    <a:pt x="17682" y="0"/>
                    <a:pt x="39494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47625"/>
              <a:ext cx="2586676" cy="224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4830114" y="609238"/>
            <a:ext cx="12784635" cy="9321527"/>
            <a:chOff x="0" y="0"/>
            <a:chExt cx="3367147" cy="2455052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3367147" cy="2455052"/>
            </a:xfrm>
            <a:custGeom>
              <a:avLst/>
              <a:gdLst/>
              <a:ahLst/>
              <a:cxnLst/>
              <a:rect r="r" b="b" t="t" l="l"/>
              <a:pathLst>
                <a:path h="2455052" w="3367147">
                  <a:moveTo>
                    <a:pt x="0" y="0"/>
                  </a:moveTo>
                  <a:lnTo>
                    <a:pt x="3367147" y="0"/>
                  </a:lnTo>
                  <a:lnTo>
                    <a:pt x="3367147" y="2455052"/>
                  </a:lnTo>
                  <a:lnTo>
                    <a:pt x="0" y="2455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6" id="106"/>
            <p:cNvSpPr txBox="true"/>
            <p:nvPr/>
          </p:nvSpPr>
          <p:spPr>
            <a:xfrm>
              <a:off x="0" y="-47625"/>
              <a:ext cx="3367147" cy="2502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60987" y="609238"/>
            <a:ext cx="12753761" cy="2845451"/>
            <a:chOff x="0" y="0"/>
            <a:chExt cx="3359015" cy="749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59015" cy="749419"/>
            </a:xfrm>
            <a:custGeom>
              <a:avLst/>
              <a:gdLst/>
              <a:ahLst/>
              <a:cxnLst/>
              <a:rect r="r" b="b" t="t" l="l"/>
              <a:pathLst>
                <a:path h="749419" w="3359015">
                  <a:moveTo>
                    <a:pt x="0" y="0"/>
                  </a:moveTo>
                  <a:lnTo>
                    <a:pt x="3359015" y="0"/>
                  </a:lnTo>
                  <a:lnTo>
                    <a:pt x="3359015" y="749419"/>
                  </a:lnTo>
                  <a:lnTo>
                    <a:pt x="0" y="749419"/>
                  </a:lnTo>
                  <a:close/>
                </a:path>
              </a:pathLst>
            </a:custGeom>
            <a:solidFill>
              <a:srgbClr val="F7F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59015" cy="79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30114" y="1137325"/>
            <a:ext cx="12784635" cy="8793440"/>
            <a:chOff x="0" y="0"/>
            <a:chExt cx="812800" cy="559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559055"/>
            </a:xfrm>
            <a:custGeom>
              <a:avLst/>
              <a:gdLst/>
              <a:ahLst/>
              <a:cxnLst/>
              <a:rect r="r" b="b" t="t" l="l"/>
              <a:pathLst>
                <a:path h="5590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59055"/>
                  </a:lnTo>
                  <a:lnTo>
                    <a:pt x="0" y="559055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606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72627" y="609238"/>
            <a:ext cx="1607260" cy="3170549"/>
            <a:chOff x="0" y="0"/>
            <a:chExt cx="412036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2036" cy="812800"/>
            </a:xfrm>
            <a:custGeom>
              <a:avLst/>
              <a:gdLst/>
              <a:ahLst/>
              <a:cxnLst/>
              <a:rect r="r" b="b" t="t" l="l"/>
              <a:pathLst>
                <a:path h="812800" w="412036">
                  <a:moveTo>
                    <a:pt x="0" y="0"/>
                  </a:moveTo>
                  <a:lnTo>
                    <a:pt x="412036" y="0"/>
                  </a:lnTo>
                  <a:lnTo>
                    <a:pt x="4120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F5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1203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21053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60851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42321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92640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74109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25426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06895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457214" y="726693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3" y="0"/>
                </a:lnTo>
                <a:lnTo>
                  <a:pt x="299653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38684" y="806376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5" y="0"/>
                </a:lnTo>
                <a:lnTo>
                  <a:pt x="136695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08900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370472" y="815277"/>
            <a:ext cx="136696" cy="132222"/>
          </a:xfrm>
          <a:custGeom>
            <a:avLst/>
            <a:gdLst/>
            <a:ahLst/>
            <a:cxnLst/>
            <a:rect r="r" b="b" t="t" l="l"/>
            <a:pathLst>
              <a:path h="132222" w="136696">
                <a:moveTo>
                  <a:pt x="0" y="0"/>
                </a:moveTo>
                <a:lnTo>
                  <a:pt x="136696" y="0"/>
                </a:lnTo>
                <a:lnTo>
                  <a:pt x="136696" y="132222"/>
                </a:lnTo>
                <a:lnTo>
                  <a:pt x="0" y="132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8125965" y="735594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2982191" y="74435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7326941" y="795739"/>
            <a:ext cx="200964" cy="194387"/>
          </a:xfrm>
          <a:custGeom>
            <a:avLst/>
            <a:gdLst/>
            <a:ahLst/>
            <a:cxnLst/>
            <a:rect r="r" b="b" t="t" l="l"/>
            <a:pathLst>
              <a:path h="194387" w="200964">
                <a:moveTo>
                  <a:pt x="0" y="0"/>
                </a:moveTo>
                <a:lnTo>
                  <a:pt x="200965" y="0"/>
                </a:lnTo>
                <a:lnTo>
                  <a:pt x="200965" y="194387"/>
                </a:lnTo>
                <a:lnTo>
                  <a:pt x="0" y="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7029582" y="795739"/>
            <a:ext cx="154917" cy="162964"/>
            <a:chOff x="0" y="0"/>
            <a:chExt cx="33326" cy="350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982936" y="848436"/>
            <a:ext cx="154917" cy="162964"/>
            <a:chOff x="0" y="0"/>
            <a:chExt cx="33326" cy="350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6591510" y="876876"/>
            <a:ext cx="269492" cy="50469"/>
          </a:xfrm>
          <a:custGeom>
            <a:avLst/>
            <a:gdLst/>
            <a:ahLst/>
            <a:cxnLst/>
            <a:rect r="r" b="b" t="t" l="l"/>
            <a:pathLst>
              <a:path h="50469" w="269492">
                <a:moveTo>
                  <a:pt x="0" y="0"/>
                </a:moveTo>
                <a:lnTo>
                  <a:pt x="269493" y="0"/>
                </a:lnTo>
                <a:lnTo>
                  <a:pt x="269493" y="50468"/>
                </a:lnTo>
                <a:lnTo>
                  <a:pt x="0" y="504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228715" y="3710210"/>
            <a:ext cx="2221038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[SOLUTION]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492906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34" id="34"/>
          <p:cNvSpPr/>
          <p:nvPr/>
        </p:nvSpPr>
        <p:spPr>
          <a:xfrm flipV="true">
            <a:off x="6494176" y="792883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17326941" y="795739"/>
            <a:ext cx="200964" cy="194387"/>
          </a:xfrm>
          <a:custGeom>
            <a:avLst/>
            <a:gdLst/>
            <a:ahLst/>
            <a:cxnLst/>
            <a:rect r="r" b="b" t="t" l="l"/>
            <a:pathLst>
              <a:path h="194387" w="200964">
                <a:moveTo>
                  <a:pt x="0" y="0"/>
                </a:moveTo>
                <a:lnTo>
                  <a:pt x="200965" y="0"/>
                </a:lnTo>
                <a:lnTo>
                  <a:pt x="200965" y="194387"/>
                </a:lnTo>
                <a:lnTo>
                  <a:pt x="0" y="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7029582" y="795739"/>
            <a:ext cx="154917" cy="162964"/>
            <a:chOff x="0" y="0"/>
            <a:chExt cx="33326" cy="3505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6982936" y="848436"/>
            <a:ext cx="154917" cy="162964"/>
            <a:chOff x="0" y="0"/>
            <a:chExt cx="33326" cy="3505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3326" cy="35057"/>
            </a:xfrm>
            <a:custGeom>
              <a:avLst/>
              <a:gdLst/>
              <a:ahLst/>
              <a:cxnLst/>
              <a:rect r="r" b="b" t="t" l="l"/>
              <a:pathLst>
                <a:path h="35057" w="33326">
                  <a:moveTo>
                    <a:pt x="0" y="0"/>
                  </a:moveTo>
                  <a:lnTo>
                    <a:pt x="33326" y="0"/>
                  </a:lnTo>
                  <a:lnTo>
                    <a:pt x="33326" y="35057"/>
                  </a:lnTo>
                  <a:lnTo>
                    <a:pt x="0" y="35057"/>
                  </a:lnTo>
                  <a:close/>
                </a:path>
              </a:pathLst>
            </a:custGeom>
            <a:solidFill>
              <a:srgbClr val="EAF5FF"/>
            </a:solidFill>
            <a:ln w="38100" cap="sq">
              <a:solidFill>
                <a:srgbClr val="9B9696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33326" cy="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4929063" y="735594"/>
            <a:ext cx="299652" cy="300489"/>
          </a:xfrm>
          <a:custGeom>
            <a:avLst/>
            <a:gdLst/>
            <a:ahLst/>
            <a:cxnLst/>
            <a:rect r="r" b="b" t="t" l="l"/>
            <a:pathLst>
              <a:path h="300489" w="299652">
                <a:moveTo>
                  <a:pt x="0" y="0"/>
                </a:moveTo>
                <a:lnTo>
                  <a:pt x="299652" y="0"/>
                </a:lnTo>
                <a:lnTo>
                  <a:pt x="299652" y="300489"/>
                </a:lnTo>
                <a:lnTo>
                  <a:pt x="0" y="300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5256366" y="4165369"/>
            <a:ext cx="12271539" cy="5409817"/>
            <a:chOff x="0" y="0"/>
            <a:chExt cx="3232010" cy="142480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232010" cy="1424808"/>
            </a:xfrm>
            <a:custGeom>
              <a:avLst/>
              <a:gdLst/>
              <a:ahLst/>
              <a:cxnLst/>
              <a:rect r="r" b="b" t="t" l="l"/>
              <a:pathLst>
                <a:path h="1424808" w="3232010">
                  <a:moveTo>
                    <a:pt x="32175" y="0"/>
                  </a:moveTo>
                  <a:lnTo>
                    <a:pt x="3199835" y="0"/>
                  </a:lnTo>
                  <a:cubicBezTo>
                    <a:pt x="3217605" y="0"/>
                    <a:pt x="3232010" y="14405"/>
                    <a:pt x="3232010" y="32175"/>
                  </a:cubicBezTo>
                  <a:lnTo>
                    <a:pt x="3232010" y="1392633"/>
                  </a:lnTo>
                  <a:cubicBezTo>
                    <a:pt x="3232010" y="1410403"/>
                    <a:pt x="3217605" y="1424808"/>
                    <a:pt x="3199835" y="1424808"/>
                  </a:cubicBezTo>
                  <a:lnTo>
                    <a:pt x="32175" y="1424808"/>
                  </a:lnTo>
                  <a:cubicBezTo>
                    <a:pt x="14405" y="1424808"/>
                    <a:pt x="0" y="1410403"/>
                    <a:pt x="0" y="1392633"/>
                  </a:cubicBezTo>
                  <a:lnTo>
                    <a:pt x="0" y="32175"/>
                  </a:lnTo>
                  <a:cubicBezTo>
                    <a:pt x="0" y="14405"/>
                    <a:pt x="14405" y="0"/>
                    <a:pt x="32175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3232010" cy="147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5562898" y="3719735"/>
            <a:ext cx="7075585" cy="586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4"/>
              </a:lnSpc>
            </a:pPr>
          </a:p>
          <a:p>
            <a:pPr algn="l">
              <a:lnSpc>
                <a:spcPts val="2074"/>
              </a:lnSpc>
            </a:pPr>
          </a:p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# 해결 과정</a:t>
            </a:r>
          </a:p>
          <a:p>
            <a:pPr algn="l">
              <a:lnSpc>
                <a:spcPts val="2074"/>
              </a:lnSpc>
            </a:pPr>
            <a:r>
              <a:rPr lang="en-US" sz="148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강사님의 지도로 체계적인 디버깅 접근법 학습</a:t>
            </a:r>
          </a:p>
          <a:p>
            <a:pPr algn="l">
              <a:lnSpc>
                <a:spcPts val="2074"/>
              </a:lnSpc>
            </a:pPr>
            <a:r>
              <a:rPr lang="en-US" sz="148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오류 찾기의 기본: </a:t>
            </a:r>
            <a:r>
              <a:rPr lang="en-US" sz="1481">
                <a:solidFill>
                  <a:srgbClr val="FF3131"/>
                </a:solidFill>
                <a:latin typeface="Nanum Gothic"/>
                <a:ea typeface="Nanum Gothic"/>
                <a:cs typeface="Nanum Gothic"/>
                <a:sym typeface="Nanum Gothic"/>
              </a:rPr>
              <a:t>가장 낮은 단계부터 확인</a:t>
            </a:r>
          </a:p>
          <a:p>
            <a:pPr algn="l">
              <a:lnSpc>
                <a:spcPts val="1936"/>
              </a:lnSpc>
            </a:pPr>
            <a:r>
              <a:rPr lang="en-US" sz="138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- DB에 데이터가 들어가지 않으므로, 매퍼부터 JUnit으로 테스트</a:t>
            </a:r>
          </a:p>
          <a:p>
            <a:pPr algn="l">
              <a:lnSpc>
                <a:spcPts val="1936"/>
              </a:lnSpc>
            </a:pPr>
            <a:r>
              <a:rPr lang="en-US" sz="138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- 매퍼가 정상 작동함을 확인 → 컨트롤러의 유효성 검사 부분에 문제가 있음을 예상</a:t>
            </a:r>
          </a:p>
          <a:p>
            <a:pPr algn="l">
              <a:lnSpc>
                <a:spcPts val="2074"/>
              </a:lnSpc>
            </a:pPr>
            <a:r>
              <a:rPr lang="en-US" sz="148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3. 디버깅 툴 활용</a:t>
            </a:r>
          </a:p>
          <a:p>
            <a:pPr algn="l">
              <a:lnSpc>
                <a:spcPts val="1936"/>
              </a:lnSpc>
            </a:pPr>
            <a:r>
              <a:rPr lang="en-US" sz="138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컨트롤러 코드를 단계별로 실행</a:t>
            </a:r>
          </a:p>
          <a:p>
            <a:pPr algn="l">
              <a:lnSpc>
                <a:spcPts val="1936"/>
              </a:lnSpc>
            </a:pPr>
            <a:r>
              <a:rPr lang="en-US" sz="138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유효성 검사 시작 직후 `hasErrors`로 넘어가는 것을 확인</a:t>
            </a:r>
          </a:p>
          <a:p>
            <a:pPr algn="l">
              <a:lnSpc>
                <a:spcPts val="2074"/>
              </a:lnSpc>
            </a:pPr>
            <a:r>
              <a:rPr lang="en-US" sz="148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4. `User` 객체 검사</a:t>
            </a:r>
          </a:p>
          <a:p>
            <a:pPr algn="l">
              <a:lnSpc>
                <a:spcPts val="1936"/>
              </a:lnSpc>
            </a:pPr>
            <a:r>
              <a:rPr lang="en-US" sz="138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- `userPhone` 필드에 `@NotBlank` 어노테이션이 잘못 적용된 것을 발견</a:t>
            </a:r>
          </a:p>
          <a:p>
            <a:pPr algn="l">
              <a:lnSpc>
                <a:spcPts val="1936"/>
              </a:lnSpc>
            </a:pPr>
            <a:r>
              <a:rPr lang="en-US" sz="138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이로 인해 유효성 검사 시작 시점에서 오류가 발생하고 정보가 DB에 들어가지 못했음을 확인</a:t>
            </a:r>
          </a:p>
          <a:p>
            <a:pPr algn="l">
              <a:lnSpc>
                <a:spcPts val="2074"/>
              </a:lnSpc>
            </a:pPr>
          </a:p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# 결과 및 교훈</a:t>
            </a:r>
          </a:p>
          <a:p>
            <a:pPr algn="l">
              <a:lnSpc>
                <a:spcPts val="2074"/>
              </a:lnSpc>
            </a:pPr>
            <a:r>
              <a:rPr lang="en-US" sz="148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-US" sz="1481">
                <a:solidFill>
                  <a:srgbClr val="FF3131"/>
                </a:solidFill>
                <a:latin typeface="Nanum Gothic"/>
                <a:ea typeface="Nanum Gothic"/>
                <a:cs typeface="Nanum Gothic"/>
                <a:sym typeface="Nanum Gothic"/>
              </a:rPr>
              <a:t>체계적인 디버깅 방법</a:t>
            </a:r>
            <a:r>
              <a:rPr lang="en-US" sz="148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의 중요성 인식</a:t>
            </a:r>
          </a:p>
          <a:p>
            <a:pPr algn="l">
              <a:lnSpc>
                <a:spcPts val="2074"/>
              </a:lnSpc>
            </a:pPr>
            <a:r>
              <a:rPr lang="en-US" sz="148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문제 해결 접근법 습득:</a:t>
            </a:r>
          </a:p>
          <a:p>
            <a:pPr algn="l">
              <a:lnSpc>
                <a:spcPts val="1936"/>
              </a:lnSpc>
            </a:pPr>
            <a:r>
              <a:rPr lang="en-US" sz="138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1. 가장 기본적인 단계부터 확인</a:t>
            </a:r>
          </a:p>
          <a:p>
            <a:pPr algn="l">
              <a:lnSpc>
                <a:spcPts val="1936"/>
              </a:lnSpc>
            </a:pPr>
            <a:r>
              <a:rPr lang="en-US" sz="138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2. </a:t>
            </a:r>
            <a:r>
              <a:rPr lang="en-US" sz="1383">
                <a:solidFill>
                  <a:srgbClr val="FF3131"/>
                </a:solidFill>
                <a:latin typeface="Nanum Gothic"/>
                <a:ea typeface="Nanum Gothic"/>
                <a:cs typeface="Nanum Gothic"/>
                <a:sym typeface="Nanum Gothic"/>
              </a:rPr>
              <a:t>테스트 코드는 귀찮아도 작성</a:t>
            </a:r>
          </a:p>
          <a:p>
            <a:pPr algn="l">
              <a:lnSpc>
                <a:spcPts val="1936"/>
              </a:lnSpc>
            </a:pPr>
            <a:r>
              <a:rPr lang="en-US" sz="138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3. 테스트 도구(JUnit) 적극 활용</a:t>
            </a:r>
          </a:p>
          <a:p>
            <a:pPr algn="l">
              <a:lnSpc>
                <a:spcPts val="1936"/>
              </a:lnSpc>
            </a:pPr>
            <a:r>
              <a:rPr lang="en-US" sz="1383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4. 디버깅 툴을 이용한 단계별 코드 실행</a:t>
            </a:r>
          </a:p>
          <a:p>
            <a:pPr algn="l">
              <a:lnSpc>
                <a:spcPts val="2074"/>
              </a:lnSpc>
            </a:pPr>
            <a:r>
              <a:rPr lang="en-US" sz="148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내가 무슨 코드를 짜고 있나 상기하면서 만들것</a:t>
            </a:r>
          </a:p>
          <a:p>
            <a:pPr algn="l">
              <a:lnSpc>
                <a:spcPts val="2074"/>
              </a:lnSpc>
              <a:spcBef>
                <a:spcPct val="0"/>
              </a:spcBef>
            </a:pPr>
          </a:p>
        </p:txBody>
      </p:sp>
      <p:sp>
        <p:nvSpPr>
          <p:cNvPr name="AutoShape 48" id="48"/>
          <p:cNvSpPr/>
          <p:nvPr/>
        </p:nvSpPr>
        <p:spPr>
          <a:xfrm flipV="true">
            <a:off x="9682551" y="74435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V="true">
            <a:off x="11352439" y="762012"/>
            <a:ext cx="0" cy="274070"/>
          </a:xfrm>
          <a:prstGeom prst="line">
            <a:avLst/>
          </a:prstGeom>
          <a:ln cap="flat" w="38100">
            <a:solidFill>
              <a:srgbClr val="EAF5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5256366" y="1771491"/>
            <a:ext cx="12271539" cy="1610250"/>
            <a:chOff x="0" y="0"/>
            <a:chExt cx="3232010" cy="424099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3232010" cy="424099"/>
            </a:xfrm>
            <a:custGeom>
              <a:avLst/>
              <a:gdLst/>
              <a:ahLst/>
              <a:cxnLst/>
              <a:rect r="r" b="b" t="t" l="l"/>
              <a:pathLst>
                <a:path h="424099" w="3232010">
                  <a:moveTo>
                    <a:pt x="32175" y="0"/>
                  </a:moveTo>
                  <a:lnTo>
                    <a:pt x="3199835" y="0"/>
                  </a:lnTo>
                  <a:cubicBezTo>
                    <a:pt x="3217605" y="0"/>
                    <a:pt x="3232010" y="14405"/>
                    <a:pt x="3232010" y="32175"/>
                  </a:cubicBezTo>
                  <a:lnTo>
                    <a:pt x="3232010" y="391924"/>
                  </a:lnTo>
                  <a:cubicBezTo>
                    <a:pt x="3232010" y="400457"/>
                    <a:pt x="3228620" y="408641"/>
                    <a:pt x="3222586" y="414675"/>
                  </a:cubicBezTo>
                  <a:cubicBezTo>
                    <a:pt x="3216553" y="420709"/>
                    <a:pt x="3208369" y="424099"/>
                    <a:pt x="3199835" y="424099"/>
                  </a:cubicBezTo>
                  <a:lnTo>
                    <a:pt x="32175" y="424099"/>
                  </a:lnTo>
                  <a:cubicBezTo>
                    <a:pt x="14405" y="424099"/>
                    <a:pt x="0" y="409694"/>
                    <a:pt x="0" y="391924"/>
                  </a:cubicBezTo>
                  <a:lnTo>
                    <a:pt x="0" y="32175"/>
                  </a:lnTo>
                  <a:cubicBezTo>
                    <a:pt x="0" y="14405"/>
                    <a:pt x="14405" y="0"/>
                    <a:pt x="32175" y="0"/>
                  </a:cubicBezTo>
                  <a:close/>
                </a:path>
              </a:pathLst>
            </a:custGeom>
            <a:solidFill>
              <a:srgbClr val="065E87">
                <a:alpha val="21961"/>
              </a:srgbClr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47625"/>
              <a:ext cx="3232010" cy="47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5273220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김정빈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6905009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정민지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8536797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강수연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0169583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정현의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1801372" y="693106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B8B4B4"/>
                </a:solidFill>
                <a:latin typeface="210 빛글"/>
                <a:ea typeface="210 빛글"/>
                <a:cs typeface="210 빛글"/>
                <a:sym typeface="210 빛글"/>
              </a:rPr>
              <a:t>한혜진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3433160" y="702007"/>
            <a:ext cx="772371" cy="3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sz="2006">
                <a:solidFill>
                  <a:srgbClr val="292F33"/>
                </a:solidFill>
                <a:latin typeface="210 빛글"/>
                <a:ea typeface="210 빛글"/>
                <a:cs typeface="210 빛글"/>
                <a:sym typeface="210 빛글"/>
              </a:rPr>
              <a:t>이동욱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4860987" y="1289651"/>
            <a:ext cx="2221038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[ISSUE]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5405961" y="1864117"/>
            <a:ext cx="11920980" cy="16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616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`@PostMapping`으로 데이터를 받아 유효성 검사 수행 중 `User` 객체의 `userPhone` 필드에 `@NotBlank` 어노테이션이 적용되어 있었음</a:t>
            </a:r>
          </a:p>
          <a:p>
            <a:pPr algn="l">
              <a:lnSpc>
                <a:spcPts val="2263"/>
              </a:lnSpc>
            </a:pPr>
            <a:r>
              <a:rPr lang="en-US" sz="1616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유효성 검사 시작 시점에서 바로 `hasErrors`가 발생했으나, 디버깅 방법을 몰라 문제 원인을 파악하지 못함</a:t>
            </a:r>
          </a:p>
          <a:p>
            <a:pPr algn="l">
              <a:lnSpc>
                <a:spcPts val="2263"/>
              </a:lnSpc>
            </a:pPr>
            <a:r>
              <a:rPr lang="en-US" sz="1616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`println`으로 값 확인 → 값은 정상적으로 들어오는 것처럼 보여 매퍼 문제로 오판 → 매퍼 코드 점검 및 수정 작업 반복</a:t>
            </a:r>
          </a:p>
          <a:p>
            <a:pPr algn="l">
              <a:lnSpc>
                <a:spcPts val="2263"/>
              </a:lnSpc>
            </a:pPr>
            <a:r>
              <a:rPr lang="en-US" sz="1616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입력값이 제대로 들어오는지 확인하기 위해 콘솔 출력(`println`) 추가.</a:t>
            </a:r>
          </a:p>
          <a:p>
            <a:pPr algn="l">
              <a:lnSpc>
                <a:spcPts val="2263"/>
              </a:lnSpc>
            </a:pPr>
            <a:r>
              <a:rPr lang="en-US" sz="1616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로깅 레벨을 낮춰 디버깅 시도 → 무한삽질</a:t>
            </a:r>
          </a:p>
          <a:p>
            <a:pPr algn="ctr">
              <a:lnSpc>
                <a:spcPts val="2263"/>
              </a:lnSpc>
              <a:spcBef>
                <a:spcPct val="0"/>
              </a:spcBef>
            </a:pPr>
          </a:p>
        </p:txBody>
      </p:sp>
      <p:sp>
        <p:nvSpPr>
          <p:cNvPr name="TextBox 83" id="83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  <p:grpSp>
        <p:nvGrpSpPr>
          <p:cNvPr name="Group 90" id="90"/>
          <p:cNvGrpSpPr/>
          <p:nvPr/>
        </p:nvGrpSpPr>
        <p:grpSpPr>
          <a:xfrm rot="0">
            <a:off x="4830114" y="609238"/>
            <a:ext cx="12784635" cy="9321527"/>
            <a:chOff x="0" y="0"/>
            <a:chExt cx="3367147" cy="2455052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3367147" cy="2455052"/>
            </a:xfrm>
            <a:custGeom>
              <a:avLst/>
              <a:gdLst/>
              <a:ahLst/>
              <a:cxnLst/>
              <a:rect r="r" b="b" t="t" l="l"/>
              <a:pathLst>
                <a:path h="2455052" w="3367147">
                  <a:moveTo>
                    <a:pt x="0" y="0"/>
                  </a:moveTo>
                  <a:lnTo>
                    <a:pt x="3367147" y="0"/>
                  </a:lnTo>
                  <a:lnTo>
                    <a:pt x="3367147" y="2455052"/>
                  </a:lnTo>
                  <a:lnTo>
                    <a:pt x="0" y="2455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2" id="92"/>
            <p:cNvSpPr txBox="true"/>
            <p:nvPr/>
          </p:nvSpPr>
          <p:spPr>
            <a:xfrm>
              <a:off x="0" y="-47625"/>
              <a:ext cx="3367147" cy="2502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13938" y="415824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549619" y="936113"/>
            <a:ext cx="178213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8280093" y="3808911"/>
            <a:ext cx="9245389" cy="5743698"/>
          </a:xfrm>
          <a:custGeom>
            <a:avLst/>
            <a:gdLst/>
            <a:ahLst/>
            <a:cxnLst/>
            <a:rect r="r" b="b" t="t" l="l"/>
            <a:pathLst>
              <a:path h="5743698" w="9245389">
                <a:moveTo>
                  <a:pt x="0" y="0"/>
                </a:moveTo>
                <a:lnTo>
                  <a:pt x="9245389" y="0"/>
                </a:lnTo>
                <a:lnTo>
                  <a:pt x="9245389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831909" y="700226"/>
            <a:ext cx="4921623" cy="3848089"/>
          </a:xfrm>
          <a:custGeom>
            <a:avLst/>
            <a:gdLst/>
            <a:ahLst/>
            <a:cxnLst/>
            <a:rect r="r" b="b" t="t" l="l"/>
            <a:pathLst>
              <a:path h="3848089" w="4921623">
                <a:moveTo>
                  <a:pt x="0" y="0"/>
                </a:moveTo>
                <a:lnTo>
                  <a:pt x="4921623" y="0"/>
                </a:lnTo>
                <a:lnTo>
                  <a:pt x="4921623" y="3848089"/>
                </a:lnTo>
                <a:lnTo>
                  <a:pt x="0" y="3848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079332" y="5827855"/>
            <a:ext cx="6401522" cy="3628088"/>
          </a:xfrm>
          <a:custGeom>
            <a:avLst/>
            <a:gdLst/>
            <a:ahLst/>
            <a:cxnLst/>
            <a:rect r="r" b="b" t="t" l="l"/>
            <a:pathLst>
              <a:path h="3628088" w="6401522">
                <a:moveTo>
                  <a:pt x="0" y="0"/>
                </a:moveTo>
                <a:lnTo>
                  <a:pt x="6401522" y="0"/>
                </a:lnTo>
                <a:lnTo>
                  <a:pt x="6401522" y="3628088"/>
                </a:lnTo>
                <a:lnTo>
                  <a:pt x="0" y="3628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079332" y="755394"/>
            <a:ext cx="5516812" cy="4364755"/>
          </a:xfrm>
          <a:custGeom>
            <a:avLst/>
            <a:gdLst/>
            <a:ahLst/>
            <a:cxnLst/>
            <a:rect r="r" b="b" t="t" l="l"/>
            <a:pathLst>
              <a:path h="4364755" w="5516812">
                <a:moveTo>
                  <a:pt x="0" y="0"/>
                </a:moveTo>
                <a:lnTo>
                  <a:pt x="5516812" y="0"/>
                </a:lnTo>
                <a:lnTo>
                  <a:pt x="5516812" y="4364756"/>
                </a:lnTo>
                <a:lnTo>
                  <a:pt x="0" y="4364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</a:blip>
            <a:stretch>
              <a:fillRect l="0" t="0" r="-21869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1292720" y="809960"/>
            <a:ext cx="6096252" cy="3401820"/>
          </a:xfrm>
          <a:custGeom>
            <a:avLst/>
            <a:gdLst/>
            <a:ahLst/>
            <a:cxnLst/>
            <a:rect r="r" b="b" t="t" l="l"/>
            <a:pathLst>
              <a:path h="3401820" w="6096252">
                <a:moveTo>
                  <a:pt x="0" y="0"/>
                </a:moveTo>
                <a:lnTo>
                  <a:pt x="6096253" y="0"/>
                </a:lnTo>
                <a:lnTo>
                  <a:pt x="6096253" y="3401820"/>
                </a:lnTo>
                <a:lnTo>
                  <a:pt x="0" y="34018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848522" y="2557596"/>
            <a:ext cx="13848999" cy="546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6"/>
              </a:lnSpc>
            </a:pPr>
            <a:r>
              <a:rPr lang="en-US" sz="281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새 옷이 예의의 상징으로 과대평가 받던 시절이 지나가고, </a:t>
            </a:r>
          </a:p>
          <a:p>
            <a:pPr algn="l">
              <a:lnSpc>
                <a:spcPts val="3946"/>
              </a:lnSpc>
            </a:pPr>
            <a:r>
              <a:rPr lang="en-US" sz="281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중고의류에 대한 편견이 사라지며 [유니크함, 가성비, 환경보호]를 배경으로 </a:t>
            </a:r>
          </a:p>
          <a:p>
            <a:pPr algn="l">
              <a:lnSpc>
                <a:spcPts val="3946"/>
              </a:lnSpc>
            </a:pPr>
            <a:r>
              <a:rPr lang="en-US" sz="281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빈티지 시장은 작년에 이어 올해도 여전히 각광받고 있습니다.</a:t>
            </a:r>
          </a:p>
          <a:p>
            <a:pPr algn="l">
              <a:lnSpc>
                <a:spcPts val="3946"/>
              </a:lnSpc>
            </a:pPr>
            <a:r>
              <a:rPr lang="en-US" sz="281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</a:t>
            </a:r>
          </a:p>
          <a:p>
            <a:pPr algn="l">
              <a:lnSpc>
                <a:spcPts val="3946"/>
              </a:lnSpc>
            </a:pPr>
            <a:r>
              <a:rPr lang="en-US" sz="281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그 중에서 소비패턴이 “가심비”보다는 “가성비”를 선호하는 추세인</a:t>
            </a:r>
          </a:p>
          <a:p>
            <a:pPr algn="l">
              <a:lnSpc>
                <a:spcPts val="3946"/>
              </a:lnSpc>
            </a:pPr>
            <a:r>
              <a:rPr lang="en-US" sz="281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MZ세대와 Z세대를 타겟으로 방문자의 체류기간을 늘리고, </a:t>
            </a:r>
          </a:p>
          <a:p>
            <a:pPr algn="l">
              <a:lnSpc>
                <a:spcPts val="3946"/>
              </a:lnSpc>
            </a:pPr>
            <a:r>
              <a:rPr lang="en-US" sz="281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궁극적으로 거래 전환률을 높일 수 있도록 </a:t>
            </a:r>
          </a:p>
          <a:p>
            <a:pPr algn="l">
              <a:lnSpc>
                <a:spcPts val="3946"/>
              </a:lnSpc>
            </a:pPr>
            <a:r>
              <a:rPr lang="en-US" sz="281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경매라는 재미요소를 더하여 개인간에 의류 경매가 가능한 플랫폼</a:t>
            </a:r>
          </a:p>
          <a:p>
            <a:pPr algn="l">
              <a:lnSpc>
                <a:spcPts val="3946"/>
              </a:lnSpc>
            </a:pPr>
            <a:r>
              <a:rPr lang="en-US" sz="281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아나바다를 제작하게 되었습니다.</a:t>
            </a:r>
          </a:p>
          <a:p>
            <a:pPr algn="l">
              <a:lnSpc>
                <a:spcPts val="3946"/>
              </a:lnSpc>
            </a:pPr>
          </a:p>
          <a:p>
            <a:pPr algn="l">
              <a:lnSpc>
                <a:spcPts val="3946"/>
              </a:lnSpc>
              <a:spcBef>
                <a:spcPct val="0"/>
              </a:spcBef>
            </a:pP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2734651" y="4842883"/>
            <a:ext cx="4654322" cy="4613060"/>
          </a:xfrm>
          <a:custGeom>
            <a:avLst/>
            <a:gdLst/>
            <a:ahLst/>
            <a:cxnLst/>
            <a:rect r="r" b="b" t="t" l="l"/>
            <a:pathLst>
              <a:path h="4613060" w="4654322">
                <a:moveTo>
                  <a:pt x="0" y="0"/>
                </a:moveTo>
                <a:lnTo>
                  <a:pt x="4654322" y="0"/>
                </a:lnTo>
                <a:lnTo>
                  <a:pt x="4654322" y="4613060"/>
                </a:lnTo>
                <a:lnTo>
                  <a:pt x="0" y="4613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873549" cy="10910123"/>
            <a:chOff x="0" y="0"/>
            <a:chExt cx="4970811" cy="2873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0811" cy="2873448"/>
            </a:xfrm>
            <a:custGeom>
              <a:avLst/>
              <a:gdLst/>
              <a:ahLst/>
              <a:cxnLst/>
              <a:rect r="r" b="b" t="t" l="l"/>
              <a:pathLst>
                <a:path h="2873448" w="4970811">
                  <a:moveTo>
                    <a:pt x="0" y="0"/>
                  </a:moveTo>
                  <a:lnTo>
                    <a:pt x="4970811" y="0"/>
                  </a:lnTo>
                  <a:lnTo>
                    <a:pt x="4970811" y="2873448"/>
                  </a:lnTo>
                  <a:lnTo>
                    <a:pt x="0" y="2873448"/>
                  </a:lnTo>
                  <a:close/>
                </a:path>
              </a:pathLst>
            </a:custGeom>
            <a:solidFill>
              <a:srgbClr val="F6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70811" cy="2921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076989" y="7546397"/>
            <a:ext cx="3333652" cy="32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https://github.com/tndus1026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63872" y="7919764"/>
            <a:ext cx="3346768" cy="32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https://github.com/000vin000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76989" y="8289487"/>
            <a:ext cx="2850016" cy="32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https://github.com/uk2ya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63872" y="8659211"/>
            <a:ext cx="3595644" cy="32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https://github.com/mingmingDD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63872" y="9028934"/>
            <a:ext cx="2847571" cy="32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https://github.com/RI4RU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76989" y="9398658"/>
            <a:ext cx="2779433" cy="32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https://github.com/hj-rxl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34631" y="7555922"/>
            <a:ext cx="741288" cy="2187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07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강수연</a:t>
            </a:r>
          </a:p>
          <a:p>
            <a:pPr algn="ctr">
              <a:lnSpc>
                <a:spcPts val="2898"/>
              </a:lnSpc>
            </a:pPr>
            <a:r>
              <a:rPr lang="en-US" sz="207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김정빈</a:t>
            </a:r>
          </a:p>
          <a:p>
            <a:pPr algn="ctr">
              <a:lnSpc>
                <a:spcPts val="2898"/>
              </a:lnSpc>
            </a:pPr>
            <a:r>
              <a:rPr lang="en-US" sz="207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이동욱</a:t>
            </a:r>
          </a:p>
          <a:p>
            <a:pPr algn="ctr">
              <a:lnSpc>
                <a:spcPts val="2898"/>
              </a:lnSpc>
            </a:pPr>
            <a:r>
              <a:rPr lang="en-US" sz="207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정민지</a:t>
            </a:r>
          </a:p>
          <a:p>
            <a:pPr algn="ctr">
              <a:lnSpc>
                <a:spcPts val="2898"/>
              </a:lnSpc>
            </a:pPr>
            <a:r>
              <a:rPr lang="en-US" sz="207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정현의</a:t>
            </a:r>
          </a:p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한혜진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34631" y="6985208"/>
            <a:ext cx="5709737" cy="40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32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https://github.com/000vin000/anabada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34631" y="6747069"/>
            <a:ext cx="1938718" cy="2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0"/>
              </a:lnSpc>
              <a:spcBef>
                <a:spcPct val="0"/>
              </a:spcBef>
            </a:pPr>
            <a:r>
              <a:rPr lang="en-US" sz="169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프로젝트 깃허브 링크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14482" y="3948693"/>
            <a:ext cx="6859037" cy="1751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96"/>
              </a:lnSpc>
              <a:spcBef>
                <a:spcPct val="0"/>
              </a:spcBef>
            </a:pPr>
            <a:r>
              <a:rPr lang="en-US" sz="1021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감사합니다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10257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430384" y="1947818"/>
            <a:ext cx="11798038" cy="663639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63933" y="613848"/>
            <a:ext cx="2622203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메인페이지 - 강수연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10257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pic>
        <p:nvPicPr>
          <p:cNvPr name="Picture 28" id="28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424878" y="1937585"/>
            <a:ext cx="11834422" cy="6656862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63933" y="613848"/>
            <a:ext cx="5672733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로그인, 회원가입, 회원수정 페이지 - 이동욱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10257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299" r="0" b="0"/>
          <a:stretch>
            <a:fillRect/>
          </a:stretch>
        </p:blipFill>
        <p:spPr>
          <a:xfrm flipH="false" flipV="false" rot="0">
            <a:off x="5424878" y="1957750"/>
            <a:ext cx="11798038" cy="661653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81420" y="613848"/>
            <a:ext cx="5758607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마이페이지, 즐겨찾기, 오늘 본 상품 - 정현의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10257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424878" y="1947818"/>
            <a:ext cx="11798038" cy="6636396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8" id="8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63933" y="613848"/>
            <a:ext cx="3199209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상품등록페이지 - 정민지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10257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pic>
        <p:nvPicPr>
          <p:cNvPr name="Picture 28" id="28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424878" y="1947818"/>
            <a:ext cx="11798038" cy="6636396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63469" y="613848"/>
            <a:ext cx="4623197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상품상세페이지, 구매 현황 - 한혜진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10257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461262" y="1947818"/>
            <a:ext cx="11798038" cy="663639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63933" y="613848"/>
            <a:ext cx="1797844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QnA - 김정빈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8534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0"/>
                </a:moveTo>
                <a:lnTo>
                  <a:pt x="1425318" y="0"/>
                </a:lnTo>
                <a:lnTo>
                  <a:pt x="1425318" y="1140255"/>
                </a:lnTo>
                <a:lnTo>
                  <a:pt x="0" y="114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10257" y="396862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8" y="0"/>
                </a:moveTo>
                <a:lnTo>
                  <a:pt x="0" y="0"/>
                </a:lnTo>
                <a:lnTo>
                  <a:pt x="0" y="1140255"/>
                </a:lnTo>
                <a:lnTo>
                  <a:pt x="1425318" y="1140255"/>
                </a:lnTo>
                <a:lnTo>
                  <a:pt x="1425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4594041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0" y="1140254"/>
                </a:moveTo>
                <a:lnTo>
                  <a:pt x="1425318" y="1140254"/>
                </a:lnTo>
                <a:lnTo>
                  <a:pt x="1425318" y="0"/>
                </a:lnTo>
                <a:lnTo>
                  <a:pt x="0" y="0"/>
                </a:lnTo>
                <a:lnTo>
                  <a:pt x="0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15763" y="8703183"/>
            <a:ext cx="1425318" cy="1140255"/>
          </a:xfrm>
          <a:custGeom>
            <a:avLst/>
            <a:gdLst/>
            <a:ahLst/>
            <a:cxnLst/>
            <a:rect r="r" b="b" t="t" l="l"/>
            <a:pathLst>
              <a:path h="1140255" w="1425318">
                <a:moveTo>
                  <a:pt x="1425319" y="1140254"/>
                </a:moveTo>
                <a:lnTo>
                  <a:pt x="0" y="1140254"/>
                </a:lnTo>
                <a:lnTo>
                  <a:pt x="0" y="0"/>
                </a:lnTo>
                <a:lnTo>
                  <a:pt x="1425319" y="0"/>
                </a:lnTo>
                <a:lnTo>
                  <a:pt x="1425319" y="11402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7225" y="609238"/>
            <a:ext cx="3915936" cy="788082"/>
          </a:xfrm>
          <a:custGeom>
            <a:avLst/>
            <a:gdLst/>
            <a:ahLst/>
            <a:cxnLst/>
            <a:rect r="r" b="b" t="t" l="l"/>
            <a:pathLst>
              <a:path h="788082" w="3915936">
                <a:moveTo>
                  <a:pt x="0" y="0"/>
                </a:moveTo>
                <a:lnTo>
                  <a:pt x="3915936" y="0"/>
                </a:lnTo>
                <a:lnTo>
                  <a:pt x="3915936" y="788082"/>
                </a:lnTo>
                <a:lnTo>
                  <a:pt x="0" y="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0303" y="6689111"/>
            <a:ext cx="3429780" cy="620624"/>
            <a:chOff x="0" y="0"/>
            <a:chExt cx="1976386" cy="357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0303" y="8254210"/>
            <a:ext cx="3429780" cy="620624"/>
            <a:chOff x="0" y="0"/>
            <a:chExt cx="1976386" cy="357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0303" y="7471661"/>
            <a:ext cx="3429780" cy="620624"/>
            <a:chOff x="0" y="0"/>
            <a:chExt cx="1976386" cy="3576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0303" y="9036759"/>
            <a:ext cx="3429780" cy="620624"/>
            <a:chOff x="0" y="0"/>
            <a:chExt cx="1976386" cy="357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70303" y="4341463"/>
            <a:ext cx="3429780" cy="620624"/>
            <a:chOff x="0" y="0"/>
            <a:chExt cx="1976386" cy="3576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0303" y="5124012"/>
            <a:ext cx="3429780" cy="620624"/>
            <a:chOff x="0" y="0"/>
            <a:chExt cx="1976386" cy="3576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ECE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57612" y="5906562"/>
            <a:ext cx="3429780" cy="620624"/>
            <a:chOff x="0" y="0"/>
            <a:chExt cx="1976386" cy="3576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6386" cy="357630"/>
            </a:xfrm>
            <a:custGeom>
              <a:avLst/>
              <a:gdLst/>
              <a:ahLst/>
              <a:cxnLst/>
              <a:rect r="r" b="b" t="t" l="l"/>
              <a:pathLst>
                <a:path h="357630" w="1976386">
                  <a:moveTo>
                    <a:pt x="1773186" y="0"/>
                  </a:moveTo>
                  <a:cubicBezTo>
                    <a:pt x="1885410" y="0"/>
                    <a:pt x="1976386" y="80058"/>
                    <a:pt x="1976386" y="178815"/>
                  </a:cubicBezTo>
                  <a:cubicBezTo>
                    <a:pt x="1976386" y="277572"/>
                    <a:pt x="1885410" y="357630"/>
                    <a:pt x="1773186" y="357630"/>
                  </a:cubicBezTo>
                  <a:lnTo>
                    <a:pt x="203200" y="357630"/>
                  </a:lnTo>
                  <a:cubicBezTo>
                    <a:pt x="90976" y="357630"/>
                    <a:pt x="0" y="277572"/>
                    <a:pt x="0" y="178815"/>
                  </a:cubicBezTo>
                  <a:cubicBezTo>
                    <a:pt x="0" y="800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ADBE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976386" cy="40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4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5073322" y="1226803"/>
            <a:ext cx="12462337" cy="1588948"/>
          </a:xfrm>
          <a:custGeom>
            <a:avLst/>
            <a:gdLst/>
            <a:ahLst/>
            <a:cxnLst/>
            <a:rect r="r" b="b" t="t" l="l"/>
            <a:pathLst>
              <a:path h="1588948" w="12462337">
                <a:moveTo>
                  <a:pt x="0" y="0"/>
                </a:moveTo>
                <a:lnTo>
                  <a:pt x="12462337" y="0"/>
                </a:lnTo>
                <a:lnTo>
                  <a:pt x="12462337" y="1588948"/>
                </a:lnTo>
                <a:lnTo>
                  <a:pt x="0" y="1588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073322" y="3378384"/>
            <a:ext cx="2209354" cy="334188"/>
          </a:xfrm>
          <a:custGeom>
            <a:avLst/>
            <a:gdLst/>
            <a:ahLst/>
            <a:cxnLst/>
            <a:rect r="r" b="b" t="t" l="l"/>
            <a:pathLst>
              <a:path h="334188" w="2209354">
                <a:moveTo>
                  <a:pt x="0" y="0"/>
                </a:moveTo>
                <a:lnTo>
                  <a:pt x="2209353" y="0"/>
                </a:lnTo>
                <a:lnTo>
                  <a:pt x="2209353" y="334188"/>
                </a:lnTo>
                <a:lnTo>
                  <a:pt x="0" y="334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464924" y="3359334"/>
            <a:ext cx="6136216" cy="2771542"/>
          </a:xfrm>
          <a:custGeom>
            <a:avLst/>
            <a:gdLst/>
            <a:ahLst/>
            <a:cxnLst/>
            <a:rect r="r" b="b" t="t" l="l"/>
            <a:pathLst>
              <a:path h="2771542" w="6136216">
                <a:moveTo>
                  <a:pt x="0" y="0"/>
                </a:moveTo>
                <a:lnTo>
                  <a:pt x="6136216" y="0"/>
                </a:lnTo>
                <a:lnTo>
                  <a:pt x="6136216" y="2771542"/>
                </a:lnTo>
                <a:lnTo>
                  <a:pt x="0" y="27715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118341" y="7652477"/>
            <a:ext cx="2613284" cy="1656740"/>
          </a:xfrm>
          <a:custGeom>
            <a:avLst/>
            <a:gdLst/>
            <a:ahLst/>
            <a:cxnLst/>
            <a:rect r="r" b="b" t="t" l="l"/>
            <a:pathLst>
              <a:path h="1656740" w="2613284">
                <a:moveTo>
                  <a:pt x="0" y="0"/>
                </a:moveTo>
                <a:lnTo>
                  <a:pt x="2613283" y="0"/>
                </a:lnTo>
                <a:lnTo>
                  <a:pt x="2613283" y="1656739"/>
                </a:lnTo>
                <a:lnTo>
                  <a:pt x="0" y="16567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7346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073322" y="6524524"/>
            <a:ext cx="12462337" cy="171357"/>
          </a:xfrm>
          <a:custGeom>
            <a:avLst/>
            <a:gdLst/>
            <a:ahLst/>
            <a:cxnLst/>
            <a:rect r="r" b="b" t="t" l="l"/>
            <a:pathLst>
              <a:path h="171357" w="12462337">
                <a:moveTo>
                  <a:pt x="0" y="0"/>
                </a:moveTo>
                <a:lnTo>
                  <a:pt x="12462337" y="0"/>
                </a:lnTo>
                <a:lnTo>
                  <a:pt x="12462337" y="171357"/>
                </a:lnTo>
                <a:lnTo>
                  <a:pt x="0" y="171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073322" y="7218254"/>
            <a:ext cx="12462337" cy="249247"/>
          </a:xfrm>
          <a:custGeom>
            <a:avLst/>
            <a:gdLst/>
            <a:ahLst/>
            <a:cxnLst/>
            <a:rect r="r" b="b" t="t" l="l"/>
            <a:pathLst>
              <a:path h="249247" w="12462337">
                <a:moveTo>
                  <a:pt x="0" y="0"/>
                </a:moveTo>
                <a:lnTo>
                  <a:pt x="12462337" y="0"/>
                </a:lnTo>
                <a:lnTo>
                  <a:pt x="12462337" y="249246"/>
                </a:lnTo>
                <a:lnTo>
                  <a:pt x="0" y="2492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-1730030" y="1372940"/>
            <a:ext cx="8005065" cy="35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아나바다 - 개인간의 의류경매 플랫폼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45902" y="7575224"/>
            <a:ext cx="1278582" cy="45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아키텍쳐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4627" y="8302577"/>
            <a:ext cx="300113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ERD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86128" y="9122484"/>
            <a:ext cx="1598130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트러블슈팅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73538" y="6794078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유스케이스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92171" y="4393191"/>
            <a:ext cx="1960662" cy="46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기획배경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75426" y="5208867"/>
            <a:ext cx="1619535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9B9696"/>
                </a:solidFill>
                <a:latin typeface="210 빛글"/>
                <a:ea typeface="210 빛글"/>
                <a:cs typeface="210 빛글"/>
                <a:sym typeface="210 빛글"/>
              </a:rPr>
              <a:t>서비스소개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64013" y="6002003"/>
            <a:ext cx="1597928" cy="46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210 빛글"/>
                <a:ea typeface="210 빛글"/>
                <a:cs typeface="210 빛글"/>
                <a:sym typeface="210 빛글"/>
              </a:rPr>
              <a:t>코드컨벤션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073322" y="735751"/>
            <a:ext cx="2136725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DB 명세서 예시)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073322" y="2949101"/>
            <a:ext cx="6649789" cy="25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3"/>
              </a:lnSpc>
              <a:spcBef>
                <a:spcPct val="0"/>
              </a:spcBef>
            </a:pPr>
            <a:r>
              <a:rPr lang="en-US" sz="1474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DB 테이블명과  ENTITY명 통일, 컬럼명은 각 테이블명을 붙여서 생성 -&gt; 변수명 통일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073322" y="6049437"/>
            <a:ext cx="2209354" cy="41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API 명세서 예시)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073322" y="6862175"/>
            <a:ext cx="3420666" cy="25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  <a:spcBef>
                <a:spcPct val="0"/>
              </a:spcBef>
            </a:pPr>
            <a:r>
              <a:rPr lang="en-US" sz="147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jsp 파일 이름 통일, 리다이렉트 페이지 통일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DAGeZZ1NTcQ</dc:identifier>
  <dcterms:modified xsi:type="dcterms:W3CDTF">2011-08-01T06:04:30Z</dcterms:modified>
  <cp:revision>1</cp:revision>
  <dc:title>아나</dc:title>
</cp:coreProperties>
</file>